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61" r:id="rId1"/>
    <p:sldMasterId id="2147483668" r:id="rId2"/>
  </p:sldMasterIdLst>
  <p:notesMasterIdLst>
    <p:notesMasterId r:id="rId31"/>
  </p:notesMasterIdLst>
  <p:handoutMasterIdLst>
    <p:handoutMasterId r:id="rId32"/>
  </p:handoutMasterIdLst>
  <p:sldIdLst>
    <p:sldId id="299" r:id="rId3"/>
    <p:sldId id="317" r:id="rId4"/>
    <p:sldId id="301" r:id="rId5"/>
    <p:sldId id="288" r:id="rId6"/>
    <p:sldId id="305" r:id="rId7"/>
    <p:sldId id="295" r:id="rId8"/>
    <p:sldId id="289" r:id="rId9"/>
    <p:sldId id="270" r:id="rId10"/>
    <p:sldId id="307" r:id="rId11"/>
    <p:sldId id="308" r:id="rId12"/>
    <p:sldId id="290" r:id="rId13"/>
    <p:sldId id="316" r:id="rId14"/>
    <p:sldId id="314" r:id="rId15"/>
    <p:sldId id="315" r:id="rId16"/>
    <p:sldId id="294" r:id="rId17"/>
    <p:sldId id="313" r:id="rId18"/>
    <p:sldId id="318" r:id="rId19"/>
    <p:sldId id="319" r:id="rId20"/>
    <p:sldId id="320" r:id="rId21"/>
    <p:sldId id="321" r:id="rId22"/>
    <p:sldId id="322" r:id="rId23"/>
    <p:sldId id="323" r:id="rId24"/>
    <p:sldId id="325" r:id="rId25"/>
    <p:sldId id="326" r:id="rId26"/>
    <p:sldId id="302" r:id="rId27"/>
    <p:sldId id="311" r:id="rId28"/>
    <p:sldId id="312" r:id="rId29"/>
    <p:sldId id="304" r:id="rId30"/>
  </p:sldIdLst>
  <p:sldSz cx="12198350" cy="6859588"/>
  <p:notesSz cx="6858000" cy="9144000"/>
  <p:defaultText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0.封面页与导航页" id="{1DD3CE15-D363-4255-8DCB-B475C75965B9}">
          <p14:sldIdLst>
            <p14:sldId id="299"/>
            <p14:sldId id="317"/>
            <p14:sldId id="301"/>
          </p14:sldIdLst>
        </p14:section>
        <p14:section name="1.研究背景及意义" id="{2A3625E9-E1EC-482A-8BC4-C47FDF8F0E40}">
          <p14:sldIdLst>
            <p14:sldId id="288"/>
            <p14:sldId id="305"/>
            <p14:sldId id="295"/>
          </p14:sldIdLst>
        </p14:section>
        <p14:section name="2.技术路线及需求" id="{84F95D7F-BBB8-43C7-A578-DFE9C5B6AEB3}">
          <p14:sldIdLst>
            <p14:sldId id="289"/>
            <p14:sldId id="270"/>
            <p14:sldId id="307"/>
            <p14:sldId id="308"/>
          </p14:sldIdLst>
        </p14:section>
        <p14:section name="3.系统架构及设计" id="{7A2B4F9B-A64C-48CF-8F78-3786838C82B7}">
          <p14:sldIdLst>
            <p14:sldId id="290"/>
            <p14:sldId id="316"/>
            <p14:sldId id="314"/>
            <p14:sldId id="315"/>
          </p14:sldIdLst>
        </p14:section>
        <p14:section name="4.系统实现与测试" id="{27D54E2C-3BE0-4147-95DE-C23DF04F2705}">
          <p14:sldIdLst>
            <p14:sldId id="294"/>
            <p14:sldId id="313"/>
            <p14:sldId id="318"/>
            <p14:sldId id="319"/>
            <p14:sldId id="320"/>
            <p14:sldId id="321"/>
            <p14:sldId id="322"/>
            <p14:sldId id="323"/>
            <p14:sldId id="325"/>
            <p14:sldId id="326"/>
          </p14:sldIdLst>
        </p14:section>
        <p14:section name="5.研究成果与展望" id="{25976296-C1A5-45DF-81AF-4964FD56E19A}">
          <p14:sldIdLst>
            <p14:sldId id="302"/>
            <p14:sldId id="311"/>
            <p14:sldId id="312"/>
            <p14:sldId id="304"/>
          </p14:sldIdLst>
        </p14:section>
      </p14:sectionLst>
    </p:ext>
    <p:ext uri="{EFAFB233-063F-42B5-8137-9DF3F51BA10A}">
      <p15:sldGuideLst xmlns:p15="http://schemas.microsoft.com/office/powerpoint/2012/main" xmlns="">
        <p15:guide id="1" orient="horz" pos="2161">
          <p15:clr>
            <a:srgbClr val="A4A3A4"/>
          </p15:clr>
        </p15:guide>
        <p15:guide id="2" pos="384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499"/>
    <a:srgbClr val="E3EAF1"/>
    <a:srgbClr val="F3F6F9"/>
    <a:srgbClr val="F33E3E"/>
    <a:srgbClr val="EF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6" autoAdjust="0"/>
    <p:restoredTop sz="87665" autoAdjust="0"/>
  </p:normalViewPr>
  <p:slideViewPr>
    <p:cSldViewPr>
      <p:cViewPr varScale="1">
        <p:scale>
          <a:sx n="79" d="100"/>
          <a:sy n="79" d="100"/>
        </p:scale>
        <p:origin x="-714" y="-90"/>
      </p:cViewPr>
      <p:guideLst>
        <p:guide orient="horz" pos="2161"/>
        <p:guide pos="38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1C7CEE4-A822-4EC6-96CA-857E68908FD9}" type="datetimeFigureOut">
              <a:rPr lang="zh-CN" altLang="en-US" smtClean="0"/>
              <a:t>2017-11-5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336EAE-064C-4ABC-8868-04FAFE2706B5}" type="slidenum">
              <a:rPr lang="zh-CN" altLang="en-US" smtClean="0"/>
              <a:t>‹#›</a:t>
            </a:fld>
            <a:endParaRPr lang="zh-CN" altLang="en-US"/>
          </a:p>
        </p:txBody>
      </p:sp>
    </p:spTree>
    <p:extLst>
      <p:ext uri="{BB962C8B-B14F-4D97-AF65-F5344CB8AC3E}">
        <p14:creationId xmlns:p14="http://schemas.microsoft.com/office/powerpoint/2010/main" val="33643777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44DA30B-91B3-4F63-B346-9CEDCA659F63}" type="datetimeFigureOut">
              <a:rPr lang="zh-CN" altLang="en-US" smtClean="0"/>
              <a:t>2017-11-5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420BEF-4999-4E1F-A72B-E7FD83E29F8D}" type="slidenum">
              <a:rPr lang="zh-CN" altLang="en-US" smtClean="0"/>
              <a:t>‹#›</a:t>
            </a:fld>
            <a:endParaRPr lang="zh-CN" altLang="en-US"/>
          </a:p>
        </p:txBody>
      </p:sp>
    </p:spTree>
    <p:extLst>
      <p:ext uri="{BB962C8B-B14F-4D97-AF65-F5344CB8AC3E}">
        <p14:creationId xmlns:p14="http://schemas.microsoft.com/office/powerpoint/2010/main" val="35594266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0</a:t>
            </a:fld>
            <a:endParaRPr lang="zh-CN" altLang="en-US"/>
          </a:p>
        </p:txBody>
      </p:sp>
    </p:spTree>
    <p:extLst>
      <p:ext uri="{BB962C8B-B14F-4D97-AF65-F5344CB8AC3E}">
        <p14:creationId xmlns:p14="http://schemas.microsoft.com/office/powerpoint/2010/main" val="3578573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9</a:t>
            </a:fld>
            <a:endParaRPr lang="zh-CN" altLang="en-US"/>
          </a:p>
        </p:txBody>
      </p:sp>
    </p:spTree>
    <p:extLst>
      <p:ext uri="{BB962C8B-B14F-4D97-AF65-F5344CB8AC3E}">
        <p14:creationId xmlns:p14="http://schemas.microsoft.com/office/powerpoint/2010/main" val="2690121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10</a:t>
            </a:fld>
            <a:endParaRPr lang="zh-CN" altLang="en-US"/>
          </a:p>
        </p:txBody>
      </p:sp>
    </p:spTree>
    <p:extLst>
      <p:ext uri="{BB962C8B-B14F-4D97-AF65-F5344CB8AC3E}">
        <p14:creationId xmlns:p14="http://schemas.microsoft.com/office/powerpoint/2010/main" val="29443503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11</a:t>
            </a:fld>
            <a:endParaRPr lang="zh-CN" altLang="en-US"/>
          </a:p>
        </p:txBody>
      </p:sp>
    </p:spTree>
    <p:extLst>
      <p:ext uri="{BB962C8B-B14F-4D97-AF65-F5344CB8AC3E}">
        <p14:creationId xmlns:p14="http://schemas.microsoft.com/office/powerpoint/2010/main" val="3227214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12</a:t>
            </a:fld>
            <a:endParaRPr lang="zh-CN" altLang="en-US"/>
          </a:p>
        </p:txBody>
      </p:sp>
    </p:spTree>
    <p:extLst>
      <p:ext uri="{BB962C8B-B14F-4D97-AF65-F5344CB8AC3E}">
        <p14:creationId xmlns:p14="http://schemas.microsoft.com/office/powerpoint/2010/main" val="1121870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13</a:t>
            </a:fld>
            <a:endParaRPr lang="zh-CN" altLang="en-US"/>
          </a:p>
        </p:txBody>
      </p:sp>
    </p:spTree>
    <p:extLst>
      <p:ext uri="{BB962C8B-B14F-4D97-AF65-F5344CB8AC3E}">
        <p14:creationId xmlns:p14="http://schemas.microsoft.com/office/powerpoint/2010/main" val="12757950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14</a:t>
            </a:fld>
            <a:endParaRPr lang="zh-CN" altLang="en-US"/>
          </a:p>
        </p:txBody>
      </p:sp>
    </p:spTree>
    <p:extLst>
      <p:ext uri="{BB962C8B-B14F-4D97-AF65-F5344CB8AC3E}">
        <p14:creationId xmlns:p14="http://schemas.microsoft.com/office/powerpoint/2010/main" val="36498526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点击登录说明，跳转到新的页面，显示登录说明，包括帐号和密码的使用等。</a:t>
            </a:r>
            <a:endParaRPr lang="en-US" altLang="zh-CN" dirty="0" smtClean="0"/>
          </a:p>
          <a:p>
            <a:r>
              <a:rPr lang="zh-CN" altLang="en-US" dirty="0" smtClean="0"/>
              <a:t>登录页利用</a:t>
            </a:r>
            <a:r>
              <a:rPr lang="en-US" altLang="zh-CN" dirty="0" err="1" smtClean="0"/>
              <a:t>JQuery</a:t>
            </a:r>
            <a:r>
              <a:rPr lang="zh-CN" altLang="en-US" dirty="0" smtClean="0"/>
              <a:t>控制登录，用</a:t>
            </a:r>
            <a:r>
              <a:rPr lang="en-US" altLang="zh-CN" dirty="0" smtClean="0"/>
              <a:t>POST</a:t>
            </a:r>
            <a:r>
              <a:rPr lang="zh-CN" altLang="en-US" dirty="0" smtClean="0"/>
              <a:t>方式传递用户帐号和密码到服务器进行验证，</a:t>
            </a:r>
            <a:endParaRPr lang="en-US" altLang="zh-CN" dirty="0" smtClean="0"/>
          </a:p>
          <a:p>
            <a:r>
              <a:rPr lang="zh-CN" altLang="en-US" dirty="0" smtClean="0"/>
              <a:t>如果验证成功即登录成功，跳转到网站首页，如果验证失败则提示用户密码错误，重新输入。</a:t>
            </a:r>
          </a:p>
          <a:p>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15</a:t>
            </a:fld>
            <a:endParaRPr lang="zh-CN" altLang="en-US"/>
          </a:p>
        </p:txBody>
      </p:sp>
    </p:spTree>
    <p:extLst>
      <p:ext uri="{BB962C8B-B14F-4D97-AF65-F5344CB8AC3E}">
        <p14:creationId xmlns:p14="http://schemas.microsoft.com/office/powerpoint/2010/main" val="1021594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我们可以对当前所有实验室进行查看，并且任课教师可以对空闲教室提出申请，由实验室管理员进行审核通过。</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16</a:t>
            </a:fld>
            <a:endParaRPr lang="zh-CN" altLang="en-US"/>
          </a:p>
        </p:txBody>
      </p:sp>
    </p:spTree>
    <p:extLst>
      <p:ext uri="{BB962C8B-B14F-4D97-AF65-F5344CB8AC3E}">
        <p14:creationId xmlns:p14="http://schemas.microsoft.com/office/powerpoint/2010/main" val="36156581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5-7</a:t>
            </a:r>
            <a:r>
              <a:rPr lang="zh-CN" altLang="en-US" dirty="0" smtClean="0"/>
              <a:t>：因实验室设备众多不利于管理，特此添加实验室设备管理功能，在实验室设备管理页面可以进行实验室设备的数量修改，为实验室添加新的设备以及搜索实验室的设备。</a:t>
            </a:r>
            <a:endParaRPr lang="en-US" altLang="zh-CN" dirty="0" smtClean="0"/>
          </a:p>
          <a:p>
            <a:r>
              <a:rPr lang="zh-CN" altLang="en-US" dirty="0" smtClean="0"/>
              <a:t>图</a:t>
            </a:r>
            <a:r>
              <a:rPr lang="en-US" altLang="zh-CN" dirty="0" smtClean="0"/>
              <a:t>5-8</a:t>
            </a:r>
            <a:r>
              <a:rPr lang="zh-CN" altLang="en-US" dirty="0" smtClean="0"/>
              <a:t>：为实验室添加设备需输入实验室名称，实验室设备以及设备数量，界面如下图</a:t>
            </a:r>
            <a:r>
              <a:rPr lang="en-US" altLang="zh-CN" dirty="0" smtClean="0"/>
              <a:t>5-8</a:t>
            </a:r>
            <a:r>
              <a:rPr lang="zh-CN" altLang="en-US" dirty="0" smtClean="0"/>
              <a:t>所示。</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17</a:t>
            </a:fld>
            <a:endParaRPr lang="zh-CN" altLang="en-US"/>
          </a:p>
        </p:txBody>
      </p:sp>
    </p:spTree>
    <p:extLst>
      <p:ext uri="{BB962C8B-B14F-4D97-AF65-F5344CB8AC3E}">
        <p14:creationId xmlns:p14="http://schemas.microsoft.com/office/powerpoint/2010/main" val="11654753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5-10</a:t>
            </a:r>
            <a:r>
              <a:rPr lang="zh-CN" altLang="en-US" dirty="0" smtClean="0"/>
              <a:t>：管理员可对老师和学生的基础信息进行录入，首先选择录入身份，然后通过</a:t>
            </a:r>
            <a:r>
              <a:rPr lang="en-US" altLang="zh-CN" dirty="0" err="1" smtClean="0"/>
              <a:t>ajax</a:t>
            </a:r>
            <a:r>
              <a:rPr lang="zh-CN" altLang="en-US" dirty="0" smtClean="0"/>
              <a:t>局部刷新，将数据库中对应的字段传到前台页面，然后填写相关数据，录入以后更新数据库信息，新增用户。</a:t>
            </a:r>
            <a:endParaRPr lang="en-US" altLang="zh-CN" dirty="0" smtClean="0"/>
          </a:p>
          <a:p>
            <a:r>
              <a:rPr lang="zh-CN" altLang="en-US" dirty="0" smtClean="0"/>
              <a:t>图</a:t>
            </a:r>
            <a:r>
              <a:rPr lang="en-US" altLang="zh-CN" dirty="0" smtClean="0"/>
              <a:t>5-11</a:t>
            </a:r>
            <a:r>
              <a:rPr lang="zh-CN" altLang="en-US" dirty="0" smtClean="0"/>
              <a:t>：从后台数据库拿取所有成员信息传到前台页面，可以对管理员、老师和学生的信息资料进行查询、修改以及删除，界面如下图</a:t>
            </a:r>
            <a:r>
              <a:rPr lang="en-US" altLang="zh-CN" dirty="0" smtClean="0"/>
              <a:t>5-11</a:t>
            </a:r>
            <a:r>
              <a:rPr lang="zh-CN" altLang="en-US" dirty="0" smtClean="0"/>
              <a:t>所示。</a:t>
            </a:r>
            <a:endParaRPr lang="en-US" altLang="zh-CN" dirty="0" smtClean="0"/>
          </a:p>
          <a:p>
            <a:r>
              <a:rPr lang="zh-CN" altLang="en-US" dirty="0" smtClean="0"/>
              <a:t>图</a:t>
            </a:r>
            <a:r>
              <a:rPr lang="en-US" altLang="zh-CN" dirty="0" smtClean="0"/>
              <a:t>5-12</a:t>
            </a:r>
            <a:r>
              <a:rPr lang="zh-CN" altLang="en-US" dirty="0" smtClean="0"/>
              <a:t>：点击更多资料，从数据库中拿取该用户对应的数据，查看具体的资料信息，界面如图</a:t>
            </a:r>
            <a:r>
              <a:rPr lang="en-US" altLang="zh-CN" dirty="0" smtClean="0"/>
              <a:t>5-12</a:t>
            </a:r>
            <a:r>
              <a:rPr lang="zh-CN" altLang="en-US" dirty="0" smtClean="0"/>
              <a:t>所示。</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18</a:t>
            </a:fld>
            <a:endParaRPr lang="zh-CN" altLang="en-US"/>
          </a:p>
        </p:txBody>
      </p:sp>
    </p:spTree>
    <p:extLst>
      <p:ext uri="{BB962C8B-B14F-4D97-AF65-F5344CB8AC3E}">
        <p14:creationId xmlns:p14="http://schemas.microsoft.com/office/powerpoint/2010/main" val="1612193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1</a:t>
            </a:fld>
            <a:endParaRPr lang="zh-CN" altLang="en-US"/>
          </a:p>
        </p:txBody>
      </p:sp>
    </p:spTree>
    <p:extLst>
      <p:ext uri="{BB962C8B-B14F-4D97-AF65-F5344CB8AC3E}">
        <p14:creationId xmlns:p14="http://schemas.microsoft.com/office/powerpoint/2010/main" val="3286750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5-14</a:t>
            </a:r>
            <a:r>
              <a:rPr lang="zh-CN" altLang="en-US" dirty="0" smtClean="0"/>
              <a:t>：所有用户均可查看教学计划页面，但仅老师权限可以发布教学计划。点击教学计划将从数据库中获取所有教学计划的数据，封装到</a:t>
            </a:r>
            <a:r>
              <a:rPr lang="en-US" altLang="zh-CN" dirty="0" smtClean="0"/>
              <a:t>List</a:t>
            </a:r>
            <a:r>
              <a:rPr lang="zh-CN" altLang="en-US" dirty="0" smtClean="0"/>
              <a:t>中，然后传到前台页面显示出来。</a:t>
            </a:r>
            <a:endParaRPr lang="en-US" altLang="zh-CN" dirty="0" smtClean="0"/>
          </a:p>
          <a:p>
            <a:r>
              <a:rPr lang="en-US" altLang="zh-CN" dirty="0" smtClean="0"/>
              <a:t>5-15</a:t>
            </a:r>
            <a:r>
              <a:rPr lang="zh-CN" altLang="en-US" dirty="0" smtClean="0"/>
              <a:t>：查看当前教师发布的教学计划，从数据库中获取数据传回前台页面，可以看到当前用户即老师权限发布过的所有教学计划，并且可以进行相关操作，即删除和修改，点击删除后将数据库中对应的数据删除，并返回当前页面；点击左侧可进入教学计划详情页</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19</a:t>
            </a:fld>
            <a:endParaRPr lang="zh-CN" altLang="en-US"/>
          </a:p>
        </p:txBody>
      </p:sp>
    </p:spTree>
    <p:extLst>
      <p:ext uri="{BB962C8B-B14F-4D97-AF65-F5344CB8AC3E}">
        <p14:creationId xmlns:p14="http://schemas.microsoft.com/office/powerpoint/2010/main" val="26606562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图</a:t>
            </a:r>
            <a:r>
              <a:rPr lang="en-US" altLang="zh-CN" dirty="0" smtClean="0"/>
              <a:t>5-19</a:t>
            </a:r>
            <a:r>
              <a:rPr lang="zh-CN" altLang="en-US" dirty="0" smtClean="0"/>
              <a:t>：修改密码功能，通过</a:t>
            </a:r>
            <a:r>
              <a:rPr lang="en-US" altLang="zh-CN" dirty="0" smtClean="0"/>
              <a:t>POST</a:t>
            </a:r>
            <a:r>
              <a:rPr lang="zh-CN" altLang="en-US" dirty="0" smtClean="0"/>
              <a:t>方式将旧密码和新密码上传到服务器，服务器先验证旧密码是否正确？</a:t>
            </a:r>
            <a:endParaRPr lang="en-US" altLang="zh-CN" dirty="0" smtClean="0"/>
          </a:p>
          <a:p>
            <a:r>
              <a:rPr lang="zh-CN" altLang="en-US" dirty="0" smtClean="0"/>
              <a:t>如果正确再更新密码为新密码；如果验证失败则返回失败，更新密码失败。</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20</a:t>
            </a:fld>
            <a:endParaRPr lang="zh-CN" altLang="en-US"/>
          </a:p>
        </p:txBody>
      </p:sp>
    </p:spTree>
    <p:extLst>
      <p:ext uri="{BB962C8B-B14F-4D97-AF65-F5344CB8AC3E}">
        <p14:creationId xmlns:p14="http://schemas.microsoft.com/office/powerpoint/2010/main" val="3269231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教师权限和学生权限仅可查看公告，管理员权限可对公告进行发布和删除，具体流程如</a:t>
            </a:r>
            <a:r>
              <a:rPr lang="zh-CN" altLang="en-US" smtClean="0"/>
              <a:t>图</a:t>
            </a:r>
            <a:r>
              <a:rPr lang="en-US" altLang="zh-CN" smtClean="0"/>
              <a:t>5</a:t>
            </a:r>
            <a:r>
              <a:rPr lang="zh-CN" altLang="en-US" smtClean="0"/>
              <a:t>。</a:t>
            </a:r>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21</a:t>
            </a:fld>
            <a:endParaRPr lang="zh-CN" altLang="en-US"/>
          </a:p>
        </p:txBody>
      </p:sp>
    </p:spTree>
    <p:extLst>
      <p:ext uri="{BB962C8B-B14F-4D97-AF65-F5344CB8AC3E}">
        <p14:creationId xmlns:p14="http://schemas.microsoft.com/office/powerpoint/2010/main" val="1689992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22</a:t>
            </a:fld>
            <a:endParaRPr lang="zh-CN" altLang="en-US"/>
          </a:p>
        </p:txBody>
      </p:sp>
    </p:spTree>
    <p:extLst>
      <p:ext uri="{BB962C8B-B14F-4D97-AF65-F5344CB8AC3E}">
        <p14:creationId xmlns:p14="http://schemas.microsoft.com/office/powerpoint/2010/main" val="1242107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本次测试采用的性能测试工具是微软公司提供的一套轻量级负载生成实用工具</a:t>
            </a:r>
            <a:r>
              <a:rPr lang="en-US" altLang="zh-CN" dirty="0" smtClean="0"/>
              <a:t>WCAT</a:t>
            </a:r>
            <a:r>
              <a:rPr lang="zh-CN" altLang="en-US" dirty="0" smtClean="0"/>
              <a:t>。</a:t>
            </a:r>
            <a:endParaRPr lang="en-US" altLang="zh-CN" dirty="0" smtClean="0"/>
          </a:p>
          <a:p>
            <a:r>
              <a:rPr lang="zh-CN" altLang="en-US" dirty="0" smtClean="0"/>
              <a:t>它可以重现对</a:t>
            </a:r>
            <a:r>
              <a:rPr lang="en-US" altLang="zh-CN" dirty="0" smtClean="0"/>
              <a:t>Web</a:t>
            </a:r>
            <a:r>
              <a:rPr lang="zh-CN" altLang="en-US" dirty="0" smtClean="0"/>
              <a:t>服务器的脚本</a:t>
            </a:r>
            <a:r>
              <a:rPr lang="en-US" altLang="zh-CN" dirty="0" smtClean="0"/>
              <a:t>HTTP</a:t>
            </a:r>
            <a:r>
              <a:rPr lang="zh-CN" altLang="en-US" dirty="0" smtClean="0"/>
              <a:t>请求、收集性能统计数据。是一种多线程的应用程序，因此可以模拟数千个并发用户，所以是一种非常便捷的测试工具。</a:t>
            </a:r>
            <a:endParaRPr lang="en-US" altLang="zh-CN" dirty="0" smtClean="0"/>
          </a:p>
        </p:txBody>
      </p:sp>
      <p:sp>
        <p:nvSpPr>
          <p:cNvPr id="4" name="灯片编号占位符 3"/>
          <p:cNvSpPr>
            <a:spLocks noGrp="1"/>
          </p:cNvSpPr>
          <p:nvPr>
            <p:ph type="sldNum" sz="quarter" idx="10"/>
          </p:nvPr>
        </p:nvSpPr>
        <p:spPr/>
        <p:txBody>
          <a:bodyPr/>
          <a:lstStyle/>
          <a:p>
            <a:fld id="{D0420BEF-4999-4E1F-A72B-E7FD83E29F8D}" type="slidenum">
              <a:rPr lang="zh-CN" altLang="en-US" smtClean="0"/>
              <a:t>23</a:t>
            </a:fld>
            <a:endParaRPr lang="zh-CN" altLang="en-US"/>
          </a:p>
        </p:txBody>
      </p:sp>
    </p:spTree>
    <p:extLst>
      <p:ext uri="{BB962C8B-B14F-4D97-AF65-F5344CB8AC3E}">
        <p14:creationId xmlns:p14="http://schemas.microsoft.com/office/powerpoint/2010/main" val="24194976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24</a:t>
            </a:fld>
            <a:endParaRPr lang="zh-CN" altLang="en-US"/>
          </a:p>
        </p:txBody>
      </p:sp>
    </p:spTree>
    <p:extLst>
      <p:ext uri="{BB962C8B-B14F-4D97-AF65-F5344CB8AC3E}">
        <p14:creationId xmlns:p14="http://schemas.microsoft.com/office/powerpoint/2010/main" val="31707748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25</a:t>
            </a:fld>
            <a:endParaRPr lang="zh-CN" altLang="en-US"/>
          </a:p>
        </p:txBody>
      </p:sp>
    </p:spTree>
    <p:extLst>
      <p:ext uri="{BB962C8B-B14F-4D97-AF65-F5344CB8AC3E}">
        <p14:creationId xmlns:p14="http://schemas.microsoft.com/office/powerpoint/2010/main" val="3120413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26</a:t>
            </a:fld>
            <a:endParaRPr lang="zh-CN" altLang="en-US"/>
          </a:p>
        </p:txBody>
      </p:sp>
    </p:spTree>
    <p:extLst>
      <p:ext uri="{BB962C8B-B14F-4D97-AF65-F5344CB8AC3E}">
        <p14:creationId xmlns:p14="http://schemas.microsoft.com/office/powerpoint/2010/main" val="40143669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27</a:t>
            </a:fld>
            <a:endParaRPr lang="zh-CN" altLang="en-US"/>
          </a:p>
        </p:txBody>
      </p:sp>
    </p:spTree>
    <p:extLst>
      <p:ext uri="{BB962C8B-B14F-4D97-AF65-F5344CB8AC3E}">
        <p14:creationId xmlns:p14="http://schemas.microsoft.com/office/powerpoint/2010/main" val="1087019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2</a:t>
            </a:fld>
            <a:endParaRPr lang="zh-CN" altLang="en-US"/>
          </a:p>
        </p:txBody>
      </p:sp>
    </p:spTree>
    <p:extLst>
      <p:ext uri="{BB962C8B-B14F-4D97-AF65-F5344CB8AC3E}">
        <p14:creationId xmlns:p14="http://schemas.microsoft.com/office/powerpoint/2010/main" val="4012879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3</a:t>
            </a:fld>
            <a:endParaRPr lang="zh-CN" altLang="en-US"/>
          </a:p>
        </p:txBody>
      </p:sp>
    </p:spTree>
    <p:extLst>
      <p:ext uri="{BB962C8B-B14F-4D97-AF65-F5344CB8AC3E}">
        <p14:creationId xmlns:p14="http://schemas.microsoft.com/office/powerpoint/2010/main" val="3812572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smtClean="0">
              <a:ln>
                <a:noFill/>
              </a:ln>
              <a:solidFill>
                <a:prstClr val="black">
                  <a:lumMod val="75000"/>
                  <a:lumOff val="25000"/>
                </a:prstClr>
              </a:solidFill>
              <a:effectLst/>
              <a:uLnTx/>
              <a:uFillTx/>
              <a:latin typeface="微软雅黑" panose="020B0503020204020204" pitchFamily="34" charset="-122"/>
              <a:ea typeface="微软雅黑"/>
              <a:cs typeface="+mn-cs"/>
            </a:endParaRPr>
          </a:p>
          <a:p>
            <a:endParaRPr lang="zh-CN" altLang="en-US" dirty="0"/>
          </a:p>
        </p:txBody>
      </p:sp>
      <p:sp>
        <p:nvSpPr>
          <p:cNvPr id="4" name="灯片编号占位符 3"/>
          <p:cNvSpPr>
            <a:spLocks noGrp="1"/>
          </p:cNvSpPr>
          <p:nvPr>
            <p:ph type="sldNum" sz="quarter" idx="10"/>
          </p:nvPr>
        </p:nvSpPr>
        <p:spPr/>
        <p:txBody>
          <a:bodyPr/>
          <a:lstStyle/>
          <a:p>
            <a:fld id="{D0420BEF-4999-4E1F-A72B-E7FD83E29F8D}" type="slidenum">
              <a:rPr lang="zh-CN" altLang="en-US" smtClean="0"/>
              <a:t>4</a:t>
            </a:fld>
            <a:endParaRPr lang="zh-CN" altLang="en-US"/>
          </a:p>
        </p:txBody>
      </p:sp>
    </p:spTree>
    <p:extLst>
      <p:ext uri="{BB962C8B-B14F-4D97-AF65-F5344CB8AC3E}">
        <p14:creationId xmlns:p14="http://schemas.microsoft.com/office/powerpoint/2010/main" val="3923486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5</a:t>
            </a:fld>
            <a:endParaRPr lang="zh-CN" altLang="en-US"/>
          </a:p>
        </p:txBody>
      </p:sp>
    </p:spTree>
    <p:extLst>
      <p:ext uri="{BB962C8B-B14F-4D97-AF65-F5344CB8AC3E}">
        <p14:creationId xmlns:p14="http://schemas.microsoft.com/office/powerpoint/2010/main" val="3225663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6</a:t>
            </a:fld>
            <a:endParaRPr lang="zh-CN" altLang="en-US"/>
          </a:p>
        </p:txBody>
      </p:sp>
    </p:spTree>
    <p:extLst>
      <p:ext uri="{BB962C8B-B14F-4D97-AF65-F5344CB8AC3E}">
        <p14:creationId xmlns:p14="http://schemas.microsoft.com/office/powerpoint/2010/main" val="14431737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7</a:t>
            </a:fld>
            <a:endParaRPr lang="zh-CN" altLang="en-US"/>
          </a:p>
        </p:txBody>
      </p:sp>
    </p:spTree>
    <p:extLst>
      <p:ext uri="{BB962C8B-B14F-4D97-AF65-F5344CB8AC3E}">
        <p14:creationId xmlns:p14="http://schemas.microsoft.com/office/powerpoint/2010/main" val="21564555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0420BEF-4999-4E1F-A72B-E7FD83E29F8D}" type="slidenum">
              <a:rPr lang="zh-CN" altLang="en-US" smtClean="0"/>
              <a:t>8</a:t>
            </a:fld>
            <a:endParaRPr lang="zh-CN" altLang="en-US"/>
          </a:p>
        </p:txBody>
      </p:sp>
    </p:spTree>
    <p:extLst>
      <p:ext uri="{BB962C8B-B14F-4D97-AF65-F5344CB8AC3E}">
        <p14:creationId xmlns:p14="http://schemas.microsoft.com/office/powerpoint/2010/main" val="2420898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封面页">
    <p:spTree>
      <p:nvGrpSpPr>
        <p:cNvPr id="1" name=""/>
        <p:cNvGrpSpPr/>
        <p:nvPr/>
      </p:nvGrpSpPr>
      <p:grpSpPr>
        <a:xfrm>
          <a:off x="0" y="0"/>
          <a:ext cx="0" cy="0"/>
          <a:chOff x="0" y="0"/>
          <a:chExt cx="0" cy="0"/>
        </a:xfrm>
      </p:grpSpPr>
      <p:sp>
        <p:nvSpPr>
          <p:cNvPr id="14" name="矩形 13"/>
          <p:cNvSpPr/>
          <p:nvPr userDrawn="1"/>
        </p:nvSpPr>
        <p:spPr>
          <a:xfrm>
            <a:off x="0" y="1939"/>
            <a:ext cx="12198350" cy="6859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
        <p:nvSpPr>
          <p:cNvPr id="15" name="标题 14"/>
          <p:cNvSpPr>
            <a:spLocks noGrp="1"/>
          </p:cNvSpPr>
          <p:nvPr>
            <p:ph type="title"/>
          </p:nvPr>
        </p:nvSpPr>
        <p:spPr>
          <a:xfrm>
            <a:off x="770582" y="4501252"/>
            <a:ext cx="10657185" cy="954150"/>
          </a:xfrm>
          <a:prstGeom prst="rect">
            <a:avLst/>
          </a:prstGeom>
          <a:noFill/>
        </p:spPr>
        <p:txBody>
          <a:bodyPr wrap="square" rtlCol="0">
            <a:spAutoFit/>
          </a:bodyPr>
          <a:lstStyle>
            <a:lvl1pPr algn="ctr">
              <a:defRPr lang="zh-CN" altLang="en-US" sz="5400" dirty="0">
                <a:solidFill>
                  <a:schemeClr val="bg1"/>
                </a:solidFill>
                <a:effectLst>
                  <a:reflection blurRad="6350" stA="28000" endPos="25000" dist="60007" dir="5400000" sy="-100000" algn="bl" rotWithShape="0"/>
                </a:effectLst>
                <a:cs typeface="+mn-cs"/>
              </a:defRPr>
            </a:lvl1pPr>
          </a:lstStyle>
          <a:p>
            <a:pPr marL="0" lvl="0" algn="ctr"/>
            <a:r>
              <a:rPr lang="zh-CN" altLang="en-US" smtClean="0"/>
              <a:t>单击此处编辑母版标题样式</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636" y="1826048"/>
            <a:ext cx="5184299" cy="435234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5415" y="1826048"/>
            <a:ext cx="5184299" cy="435234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63483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225" y="365212"/>
            <a:ext cx="10521077" cy="1325870"/>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40227" y="1681552"/>
            <a:ext cx="5160473"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40227" y="2505655"/>
            <a:ext cx="5160473" cy="3685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5415" y="1681552"/>
            <a:ext cx="5185888" cy="824103"/>
          </a:xfrm>
        </p:spPr>
        <p:txBody>
          <a:bodyPr anchor="b"/>
          <a:lstStyle>
            <a:lvl1pPr marL="0" indent="0">
              <a:buNone/>
              <a:defRPr sz="2400" b="1"/>
            </a:lvl1pPr>
            <a:lvl2pPr marL="457291" indent="0">
              <a:buNone/>
              <a:defRPr sz="2000" b="1"/>
            </a:lvl2pPr>
            <a:lvl3pPr marL="914583" indent="0">
              <a:buNone/>
              <a:defRPr sz="1800" b="1"/>
            </a:lvl3pPr>
            <a:lvl4pPr marL="1371874" indent="0">
              <a:buNone/>
              <a:defRPr sz="1600" b="1"/>
            </a:lvl4pPr>
            <a:lvl5pPr marL="1829166" indent="0">
              <a:buNone/>
              <a:defRPr sz="1600" b="1"/>
            </a:lvl5pPr>
            <a:lvl6pPr marL="2286457" indent="0">
              <a:buNone/>
              <a:defRPr sz="1600" b="1"/>
            </a:lvl6pPr>
            <a:lvl7pPr marL="2743749" indent="0">
              <a:buNone/>
              <a:defRPr sz="1600" b="1"/>
            </a:lvl7pPr>
            <a:lvl8pPr marL="3201040" indent="0">
              <a:buNone/>
              <a:defRPr sz="1600" b="1"/>
            </a:lvl8pPr>
            <a:lvl9pPr marL="3658332"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5415" y="2505655"/>
            <a:ext cx="5185888" cy="3685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003892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317255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88823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306"/>
            <a:ext cx="3934285" cy="1600571"/>
          </a:xfrm>
        </p:spPr>
        <p:txBody>
          <a:bodyPr anchor="b"/>
          <a:lstStyle>
            <a:lvl1pPr>
              <a:defRPr sz="320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5887" y="987656"/>
            <a:ext cx="6175415" cy="4874754"/>
          </a:xfrm>
        </p:spPr>
        <p:txBody>
          <a:bodyPr/>
          <a:lstStyle>
            <a:lvl1pPr>
              <a:defRPr sz="3201"/>
            </a:lvl1pPr>
            <a:lvl2pPr>
              <a:defRPr sz="2801"/>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40226" y="2057876"/>
            <a:ext cx="3934285"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37822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226" y="457306"/>
            <a:ext cx="3934285" cy="1600571"/>
          </a:xfrm>
        </p:spPr>
        <p:txBody>
          <a:bodyPr anchor="b"/>
          <a:lstStyle>
            <a:lvl1pPr>
              <a:defRPr sz="320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5887" y="987656"/>
            <a:ext cx="6175415" cy="4874754"/>
          </a:xfrm>
        </p:spPr>
        <p:txBody>
          <a:bodyPr/>
          <a:lstStyle>
            <a:lvl1pPr marL="0" indent="0">
              <a:buNone/>
              <a:defRPr sz="3201"/>
            </a:lvl1pPr>
            <a:lvl2pPr marL="457291" indent="0">
              <a:buNone/>
              <a:defRPr sz="2801"/>
            </a:lvl2pPr>
            <a:lvl3pPr marL="914583" indent="0">
              <a:buNone/>
              <a:defRPr sz="2400"/>
            </a:lvl3pPr>
            <a:lvl4pPr marL="1371874" indent="0">
              <a:buNone/>
              <a:defRPr sz="2000"/>
            </a:lvl4pPr>
            <a:lvl5pPr marL="1829166" indent="0">
              <a:buNone/>
              <a:defRPr sz="2000"/>
            </a:lvl5pPr>
            <a:lvl6pPr marL="2286457" indent="0">
              <a:buNone/>
              <a:defRPr sz="2000"/>
            </a:lvl6pPr>
            <a:lvl7pPr marL="2743749" indent="0">
              <a:buNone/>
              <a:defRPr sz="2000"/>
            </a:lvl7pPr>
            <a:lvl8pPr marL="3201040" indent="0">
              <a:buNone/>
              <a:defRPr sz="2000"/>
            </a:lvl8pPr>
            <a:lvl9pPr marL="3658332" indent="0">
              <a:buNone/>
              <a:defRPr sz="2000"/>
            </a:lvl9pPr>
          </a:lstStyle>
          <a:p>
            <a:endParaRPr lang="zh-CN" altLang="en-US"/>
          </a:p>
        </p:txBody>
      </p:sp>
      <p:sp>
        <p:nvSpPr>
          <p:cNvPr id="4" name="文本占位符 3"/>
          <p:cNvSpPr>
            <a:spLocks noGrp="1"/>
          </p:cNvSpPr>
          <p:nvPr>
            <p:ph type="body" sz="half" idx="2"/>
          </p:nvPr>
        </p:nvSpPr>
        <p:spPr>
          <a:xfrm>
            <a:off x="840226" y="2057876"/>
            <a:ext cx="3934285" cy="3812471"/>
          </a:xfrm>
        </p:spPr>
        <p:txBody>
          <a:bodyPr/>
          <a:lstStyle>
            <a:lvl1pPr marL="0" indent="0">
              <a:buNone/>
              <a:defRPr sz="1600"/>
            </a:lvl1pPr>
            <a:lvl2pPr marL="457291" indent="0">
              <a:buNone/>
              <a:defRPr sz="1400"/>
            </a:lvl2pPr>
            <a:lvl3pPr marL="914583" indent="0">
              <a:buNone/>
              <a:defRPr sz="1200"/>
            </a:lvl3pPr>
            <a:lvl4pPr marL="1371874" indent="0">
              <a:buNone/>
              <a:defRPr sz="1000"/>
            </a:lvl4pPr>
            <a:lvl5pPr marL="1829166" indent="0">
              <a:buNone/>
              <a:defRPr sz="1000"/>
            </a:lvl5pPr>
            <a:lvl6pPr marL="2286457" indent="0">
              <a:buNone/>
              <a:defRPr sz="1000"/>
            </a:lvl6pPr>
            <a:lvl7pPr marL="2743749" indent="0">
              <a:buNone/>
              <a:defRPr sz="1000"/>
            </a:lvl7pPr>
            <a:lvl8pPr marL="3201040" indent="0">
              <a:buNone/>
              <a:defRPr sz="1000"/>
            </a:lvl8pPr>
            <a:lvl9pPr marL="3658332"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560011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16009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9445" y="365209"/>
            <a:ext cx="2630269" cy="581318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638" y="365209"/>
            <a:ext cx="7738328" cy="581318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2291567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a:xfrm>
            <a:off x="956929" y="1629178"/>
            <a:ext cx="10200539" cy="718442"/>
          </a:xfrm>
          <a:prstGeom prst="rect">
            <a:avLst/>
          </a:prstGeom>
        </p:spPr>
        <p:txBody>
          <a:body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953697" y="2493473"/>
            <a:ext cx="10186038" cy="3317008"/>
          </a:xfrm>
          <a:prstGeom prst="rect">
            <a:avLst/>
          </a:prstGeom>
        </p:spPr>
        <p:txBody>
          <a:bodyPr/>
          <a:lstStyle>
            <a:lvl1pPr marL="1600760" indent="-609813">
              <a:buClr>
                <a:srgbClr val="005499"/>
              </a:buClr>
              <a:buFont typeface="Wingdings" panose="05000000000000000000" pitchFamily="2" charset="2"/>
              <a:buChar char="l"/>
              <a:defRPr sz="28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lvl="0"/>
            <a:r>
              <a:rPr lang="zh-CN" altLang="en-US" smtClean="0"/>
              <a:t>单击此处编辑母版文本样式</a:t>
            </a:r>
          </a:p>
        </p:txBody>
      </p:sp>
    </p:spTree>
    <p:extLst>
      <p:ext uri="{BB962C8B-B14F-4D97-AF65-F5344CB8AC3E}">
        <p14:creationId xmlns:p14="http://schemas.microsoft.com/office/powerpoint/2010/main" val="258451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容页">
    <p:spTree>
      <p:nvGrpSpPr>
        <p:cNvPr id="1" name=""/>
        <p:cNvGrpSpPr/>
        <p:nvPr/>
      </p:nvGrpSpPr>
      <p:grpSpPr>
        <a:xfrm>
          <a:off x="0" y="0"/>
          <a:ext cx="0" cy="0"/>
          <a:chOff x="0" y="0"/>
          <a:chExt cx="0" cy="0"/>
        </a:xfrm>
      </p:grpSpPr>
      <p:sp>
        <p:nvSpPr>
          <p:cNvPr id="2" name="标题 1"/>
          <p:cNvSpPr>
            <a:spLocks noGrp="1"/>
          </p:cNvSpPr>
          <p:nvPr>
            <p:ph type="title"/>
          </p:nvPr>
        </p:nvSpPr>
        <p:spPr>
          <a:xfrm>
            <a:off x="956929" y="1629178"/>
            <a:ext cx="10200539" cy="718442"/>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idx="1"/>
          </p:nvPr>
        </p:nvSpPr>
        <p:spPr>
          <a:xfrm>
            <a:off x="953697" y="2493473"/>
            <a:ext cx="10186038" cy="3317008"/>
          </a:xfrm>
          <a:prstGeom prst="rect">
            <a:avLst/>
          </a:prstGeom>
        </p:spPr>
        <p:txBody>
          <a:bodyPr vert="horz" lIns="121963" tIns="60981" rIns="121963" bIns="60981" rtlCol="0">
            <a:normAutofit/>
          </a:bodyPr>
          <a:lstStyle>
            <a:lvl1pPr marL="1600760" indent="-609813">
              <a:defRPr lang="zh-CN" altLang="en-US" sz="2800" kern="1200" dirty="0" smtClean="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stStyle>
          <a:p>
            <a:pPr marL="1600760" lvl="0" indent="-609813" algn="l" defTabSz="1219627" rtl="0" eaLnBrk="1" latinLnBrk="0" hangingPunct="1">
              <a:lnSpc>
                <a:spcPct val="150000"/>
              </a:lnSpc>
              <a:spcBef>
                <a:spcPct val="20000"/>
              </a:spcBef>
              <a:buClr>
                <a:srgbClr val="005499"/>
              </a:buClr>
              <a:buFont typeface="Wingdings" panose="05000000000000000000" pitchFamily="2" charset="2"/>
              <a:buChar char="l"/>
            </a:pPr>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3866928" y="2061327"/>
            <a:ext cx="8331422" cy="677151"/>
          </a:xfrm>
          <a:prstGeom prst="rect">
            <a:avLst/>
          </a:prstGeom>
          <a:noFill/>
        </p:spPr>
        <p:txBody>
          <a:bodyPr wrap="square" rtlCol="0">
            <a:spAutoFit/>
          </a:bodyPr>
          <a:lstStyle>
            <a:lvl1pPr marL="0" indent="0">
              <a:buFontTx/>
              <a:buNone/>
              <a:defRPr lang="zh-CN" altLang="en-US" sz="3600" b="1" dirty="0">
                <a:solidFill>
                  <a:srgbClr val="005499"/>
                </a:solidFill>
                <a:latin typeface="微软雅黑" panose="020B0503020204020204" pitchFamily="34" charset="-122"/>
                <a:ea typeface="微软雅黑" panose="020B0503020204020204" pitchFamily="34" charset="-122"/>
              </a:defRPr>
            </a:lvl1pPr>
          </a:lstStyle>
          <a:p>
            <a:pPr marL="0" lvl="0"/>
            <a:r>
              <a:rPr lang="zh-CN" altLang="en-US" smtClean="0"/>
              <a:t>单击此处编辑母版文本样式</a:t>
            </a:r>
          </a:p>
        </p:txBody>
      </p:sp>
      <p:sp>
        <p:nvSpPr>
          <p:cNvPr id="12" name="文本占位符 11"/>
          <p:cNvSpPr>
            <a:spLocks noGrp="1"/>
          </p:cNvSpPr>
          <p:nvPr>
            <p:ph type="body" sz="quarter" idx="11"/>
          </p:nvPr>
        </p:nvSpPr>
        <p:spPr>
          <a:xfrm>
            <a:off x="4659017" y="3213722"/>
            <a:ext cx="6264694" cy="777178"/>
          </a:xfrm>
          <a:prstGeom prst="rect">
            <a:avLst/>
          </a:prstGeom>
          <a:noFill/>
        </p:spPr>
        <p:txBody>
          <a:bodyPr wrap="square" rtlCol="0">
            <a:spAutoFit/>
          </a:bodyPr>
          <a:lstStyle>
            <a:lvl1pPr marL="457360" indent="-457360">
              <a:buFont typeface="Wingdings" panose="05000000000000000000" pitchFamily="2" charset="2"/>
              <a:buChar char="l"/>
              <a:defRPr lang="zh-CN" altLang="en-US" sz="2800" dirty="0" smtClean="0">
                <a:solidFill>
                  <a:srgbClr val="005499"/>
                </a:solidFill>
                <a:latin typeface="微软雅黑" panose="020B0503020204020204" pitchFamily="34" charset="-122"/>
                <a:ea typeface="微软雅黑" panose="020B0503020204020204" pitchFamily="34" charset="-122"/>
              </a:defRPr>
            </a:lvl1pPr>
          </a:lstStyle>
          <a:p>
            <a:pPr marL="381133" lvl="0" indent="-381133">
              <a:lnSpc>
                <a:spcPts val="5068"/>
              </a:lnSpc>
            </a:pPr>
            <a:r>
              <a:rPr lang="zh-CN" altLang="en-US" smtClean="0"/>
              <a:t>单击此处编辑母版文本样式</a:t>
            </a:r>
          </a:p>
        </p:txBody>
      </p:sp>
    </p:spTree>
    <p:extLst>
      <p:ext uri="{BB962C8B-B14F-4D97-AF65-F5344CB8AC3E}">
        <p14:creationId xmlns:p14="http://schemas.microsoft.com/office/powerpoint/2010/main" val="62451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useBgFill="1">
        <p:nvSpPr>
          <p:cNvPr id="3" name="矩形 2"/>
          <p:cNvSpPr/>
          <p:nvPr userDrawn="1"/>
        </p:nvSpPr>
        <p:spPr>
          <a:xfrm>
            <a:off x="554559" y="0"/>
            <a:ext cx="4464496" cy="16295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userDrawn="1"/>
        </p:nvSpPr>
        <p:spPr>
          <a:xfrm>
            <a:off x="10932911" y="6331600"/>
            <a:ext cx="955455" cy="369332"/>
          </a:xfrm>
          <a:prstGeom prst="rect">
            <a:avLst/>
          </a:prstGeom>
          <a:noFill/>
        </p:spPr>
        <p:txBody>
          <a:bodyPr wrap="square" rtlCol="0">
            <a:spAutoFit/>
          </a:bodyPr>
          <a:lstStyle/>
          <a:p>
            <a:pPr marL="0" marR="0" indent="0" algn="r" defTabSz="1219627" rtl="0" eaLnBrk="1" fontAlgn="auto" latinLnBrk="0" hangingPunct="1">
              <a:lnSpc>
                <a:spcPct val="100000"/>
              </a:lnSpc>
              <a:spcBef>
                <a:spcPts val="0"/>
              </a:spcBef>
              <a:spcAft>
                <a:spcPts val="0"/>
              </a:spcAft>
              <a:buClrTx/>
              <a:buSzTx/>
              <a:buFontTx/>
              <a:buNone/>
              <a:tabLst/>
              <a:defRPr/>
            </a:pPr>
            <a:r>
              <a:rPr lang="zh-CN" altLang="en-US" sz="1800" dirty="0" smtClean="0">
                <a:solidFill>
                  <a:schemeClr val="bg1"/>
                </a:solidFill>
                <a:latin typeface="微软雅黑" panose="020B0503020204020204" pitchFamily="34" charset="-122"/>
                <a:ea typeface="微软雅黑" panose="020B0503020204020204" pitchFamily="34" charset="-122"/>
              </a:rPr>
              <a:t>第</a:t>
            </a:r>
            <a:fld id="{BF263528-FE27-420F-B8D7-91336882AE70}" type="slidenum">
              <a:rPr lang="zh-CN" altLang="en-US" sz="1800" smtClean="0">
                <a:solidFill>
                  <a:schemeClr val="bg1"/>
                </a:solidFill>
                <a:latin typeface="微软雅黑" panose="020B0503020204020204" pitchFamily="34" charset="-122"/>
                <a:ea typeface="微软雅黑" panose="020B0503020204020204" pitchFamily="34" charset="-122"/>
              </a:rPr>
              <a:pPr marL="0" marR="0" indent="0" algn="r" defTabSz="1219627" rtl="0" eaLnBrk="1" fontAlgn="auto" latinLnBrk="0" hangingPunct="1">
                <a:lnSpc>
                  <a:spcPct val="100000"/>
                </a:lnSpc>
                <a:spcBef>
                  <a:spcPts val="0"/>
                </a:spcBef>
                <a:spcAft>
                  <a:spcPts val="0"/>
                </a:spcAft>
                <a:buClrTx/>
                <a:buSzTx/>
                <a:buFontTx/>
                <a:buNone/>
                <a:tabLst/>
                <a:defRPr/>
              </a:pPr>
              <a:t>‹#›</a:t>
            </a:fld>
            <a:r>
              <a:rPr lang="zh-CN" altLang="en-US" sz="1800" dirty="0" smtClean="0">
                <a:solidFill>
                  <a:schemeClr val="bg1"/>
                </a:solidFill>
                <a:latin typeface="微软雅黑" panose="020B0503020204020204" pitchFamily="34" charset="-122"/>
                <a:ea typeface="微软雅黑" panose="020B0503020204020204" pitchFamily="34" charset="-122"/>
              </a:rPr>
              <a:t>页</a:t>
            </a:r>
          </a:p>
        </p:txBody>
      </p:sp>
    </p:spTree>
    <p:extLst>
      <p:ext uri="{BB962C8B-B14F-4D97-AF65-F5344CB8AC3E}">
        <p14:creationId xmlns:p14="http://schemas.microsoft.com/office/powerpoint/2010/main" val="1570559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空白页">
    <p:spTree>
      <p:nvGrpSpPr>
        <p:cNvPr id="1" name=""/>
        <p:cNvGrpSpPr/>
        <p:nvPr/>
      </p:nvGrpSpPr>
      <p:grpSpPr>
        <a:xfrm>
          <a:off x="0" y="0"/>
          <a:ext cx="0" cy="0"/>
          <a:chOff x="0" y="0"/>
          <a:chExt cx="0" cy="0"/>
        </a:xfrm>
      </p:grpSpPr>
      <p:sp>
        <p:nvSpPr>
          <p:cNvPr id="2" name="标题 1"/>
          <p:cNvSpPr>
            <a:spLocks noGrp="1"/>
          </p:cNvSpPr>
          <p:nvPr>
            <p:ph type="title"/>
          </p:nvPr>
        </p:nvSpPr>
        <p:spPr>
          <a:xfrm>
            <a:off x="956929" y="1629178"/>
            <a:ext cx="10200539" cy="718442"/>
          </a:xfrm>
          <a:prstGeom prst="rect">
            <a:avLst/>
          </a:prstGeom>
        </p:spPr>
        <p:txBody>
          <a:bodyPr/>
          <a:lstStyle/>
          <a:p>
            <a:r>
              <a:rPr lang="zh-CN" altLang="en-US" smtClean="0"/>
              <a:t>单击此处编辑母版标题样式</a:t>
            </a:r>
            <a:endParaRPr lang="zh-CN" altLang="en-US"/>
          </a:p>
        </p:txBody>
      </p:sp>
      <p:sp>
        <p:nvSpPr>
          <p:cNvPr id="3" name="矩形 2"/>
          <p:cNvSpPr/>
          <p:nvPr/>
        </p:nvSpPr>
        <p:spPr>
          <a:xfrm>
            <a:off x="0" y="1939"/>
            <a:ext cx="12198350" cy="68595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a:p>
        </p:txBody>
      </p:sp>
    </p:spTree>
    <p:extLst>
      <p:ext uri="{BB962C8B-B14F-4D97-AF65-F5344CB8AC3E}">
        <p14:creationId xmlns:p14="http://schemas.microsoft.com/office/powerpoint/2010/main" val="2433363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794" y="1122623"/>
            <a:ext cx="9148763" cy="2388153"/>
          </a:xfrm>
        </p:spPr>
        <p:txBody>
          <a:bodyPr anchor="b"/>
          <a:lstStyle>
            <a:lvl1pPr algn="ctr">
              <a:defRPr sz="6001"/>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794" y="3602872"/>
            <a:ext cx="9148763" cy="1656145"/>
          </a:xfrm>
        </p:spPr>
        <p:txBody>
          <a:bodyPr/>
          <a:lstStyle>
            <a:lvl1pPr marL="0" indent="0" algn="ctr">
              <a:buNone/>
              <a:defRPr sz="2400"/>
            </a:lvl1pPr>
            <a:lvl2pPr marL="457291" indent="0" algn="ctr">
              <a:buNone/>
              <a:defRPr sz="2000"/>
            </a:lvl2pPr>
            <a:lvl3pPr marL="914583" indent="0" algn="ctr">
              <a:buNone/>
              <a:defRPr sz="1800"/>
            </a:lvl3pPr>
            <a:lvl4pPr marL="1371874" indent="0" algn="ctr">
              <a:buNone/>
              <a:defRPr sz="1600"/>
            </a:lvl4pPr>
            <a:lvl5pPr marL="1829166" indent="0" algn="ctr">
              <a:buNone/>
              <a:defRPr sz="1600"/>
            </a:lvl5pPr>
            <a:lvl6pPr marL="2286457" indent="0" algn="ctr">
              <a:buNone/>
              <a:defRPr sz="1600"/>
            </a:lvl6pPr>
            <a:lvl7pPr marL="2743749" indent="0" algn="ctr">
              <a:buNone/>
              <a:defRPr sz="1600"/>
            </a:lvl7pPr>
            <a:lvl8pPr marL="3201040" indent="0" algn="ctr">
              <a:buNone/>
              <a:defRPr sz="1600"/>
            </a:lvl8pPr>
            <a:lvl9pPr marL="3658332"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8898701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28863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2284" y="1710136"/>
            <a:ext cx="10521077" cy="2853398"/>
          </a:xfrm>
        </p:spPr>
        <p:txBody>
          <a:bodyPr anchor="b"/>
          <a:lstStyle>
            <a:lvl1pPr>
              <a:defRPr sz="6001"/>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2284" y="4590528"/>
            <a:ext cx="10521077" cy="1500534"/>
          </a:xfrm>
        </p:spPr>
        <p:txBody>
          <a:bodyPr/>
          <a:lstStyle>
            <a:lvl1pPr marL="0" indent="0">
              <a:buNone/>
              <a:defRPr sz="2400">
                <a:solidFill>
                  <a:schemeClr val="tx1">
                    <a:tint val="75000"/>
                  </a:schemeClr>
                </a:solidFill>
              </a:defRPr>
            </a:lvl1pPr>
            <a:lvl2pPr marL="457291" indent="0">
              <a:buNone/>
              <a:defRPr sz="2000">
                <a:solidFill>
                  <a:schemeClr val="tx1">
                    <a:tint val="75000"/>
                  </a:schemeClr>
                </a:solidFill>
              </a:defRPr>
            </a:lvl2pPr>
            <a:lvl3pPr marL="914583" indent="0">
              <a:buNone/>
              <a:defRPr sz="1800">
                <a:solidFill>
                  <a:schemeClr val="tx1">
                    <a:tint val="75000"/>
                  </a:schemeClr>
                </a:solidFill>
              </a:defRPr>
            </a:lvl3pPr>
            <a:lvl4pPr marL="1371874" indent="0">
              <a:buNone/>
              <a:defRPr sz="1600">
                <a:solidFill>
                  <a:schemeClr val="tx1">
                    <a:tint val="75000"/>
                  </a:schemeClr>
                </a:solidFill>
              </a:defRPr>
            </a:lvl4pPr>
            <a:lvl5pPr marL="1829166" indent="0">
              <a:buNone/>
              <a:defRPr sz="1600">
                <a:solidFill>
                  <a:schemeClr val="tx1">
                    <a:tint val="75000"/>
                  </a:schemeClr>
                </a:solidFill>
              </a:defRPr>
            </a:lvl5pPr>
            <a:lvl6pPr marL="2286457" indent="0">
              <a:buNone/>
              <a:defRPr sz="1600">
                <a:solidFill>
                  <a:schemeClr val="tx1">
                    <a:tint val="75000"/>
                  </a:schemeClr>
                </a:solidFill>
              </a:defRPr>
            </a:lvl6pPr>
            <a:lvl7pPr marL="2743749" indent="0">
              <a:buNone/>
              <a:defRPr sz="1600">
                <a:solidFill>
                  <a:schemeClr val="tx1">
                    <a:tint val="75000"/>
                  </a:schemeClr>
                </a:solidFill>
              </a:defRPr>
            </a:lvl7pPr>
            <a:lvl8pPr marL="3201040" indent="0">
              <a:buNone/>
              <a:defRPr sz="1600">
                <a:solidFill>
                  <a:schemeClr val="tx1">
                    <a:tint val="75000"/>
                  </a:schemeClr>
                </a:solidFill>
              </a:defRPr>
            </a:lvl8pPr>
            <a:lvl9pPr marL="3658332"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94C0072-DF53-4E6F-995A-C346827FC413}" type="datetimeFigureOut">
              <a:rPr lang="zh-CN" altLang="en-US" smtClean="0">
                <a:solidFill>
                  <a:prstClr val="black">
                    <a:tint val="75000"/>
                  </a:prstClr>
                </a:solidFill>
              </a:rPr>
              <a:pPr/>
              <a:t>2017-11-5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6EFF0199-151D-428B-8932-CF557838D6B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1272320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4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6" r:id="rId2"/>
    <p:sldLayoutId id="2147483663" r:id="rId3"/>
    <p:sldLayoutId id="2147483664" r:id="rId4"/>
    <p:sldLayoutId id="2147483667" r:id="rId5"/>
    <p:sldLayoutId id="2147483665" r:id="rId6"/>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txStyles>
    <p:titleStyle>
      <a:lvl1pPr algn="l" defTabSz="1219627" rtl="0" eaLnBrk="1" latinLnBrk="0" hangingPunct="1">
        <a:spcBef>
          <a:spcPct val="0"/>
        </a:spcBef>
        <a:buNone/>
        <a:defRPr sz="3700" b="1" kern="1200">
          <a:solidFill>
            <a:srgbClr val="005499"/>
          </a:solidFill>
          <a:latin typeface="微软雅黑" panose="020B0503020204020204" pitchFamily="34" charset="-122"/>
          <a:ea typeface="微软雅黑" panose="020B0503020204020204" pitchFamily="34" charset="-122"/>
          <a:cs typeface="+mj-cs"/>
        </a:defRPr>
      </a:lvl1pPr>
    </p:titleStyle>
    <p:bodyStyle>
      <a:lvl1pPr marL="1600760" indent="-609813" algn="l" defTabSz="1219627" rtl="0" eaLnBrk="1" latinLnBrk="0" hangingPunct="1">
        <a:spcBef>
          <a:spcPct val="20000"/>
        </a:spcBef>
        <a:buFont typeface="Arial" pitchFamily="34" charset="0"/>
        <a:buChar char="•"/>
        <a:defRPr sz="4300" kern="1200">
          <a:solidFill>
            <a:schemeClr val="tx1"/>
          </a:solidFill>
          <a:latin typeface="+mn-lt"/>
          <a:ea typeface="+mn-ea"/>
          <a:cs typeface="+mn-cs"/>
        </a:defRPr>
      </a:lvl1pPr>
      <a:lvl2pPr marL="990947" indent="-381133" algn="l" defTabSz="1219627" rtl="0" eaLnBrk="1" latinLnBrk="0" hangingPunct="1">
        <a:spcBef>
          <a:spcPct val="20000"/>
        </a:spcBef>
        <a:buFont typeface="Arial" pitchFamily="34" charset="0"/>
        <a:buChar char="–"/>
        <a:defRPr lang="zh-CN" altLang="en-US" sz="2700" kern="1200" dirty="0" smtClean="0">
          <a:solidFill>
            <a:schemeClr val="tx1">
              <a:lumMod val="65000"/>
              <a:lumOff val="35000"/>
            </a:schemeClr>
          </a:solidFill>
          <a:latin typeface="微软雅黑" panose="020B0503020204020204" pitchFamily="34" charset="-122"/>
          <a:ea typeface="微软雅黑" panose="020B0503020204020204" pitchFamily="34" charset="-122"/>
          <a:cs typeface="+mn-cs"/>
        </a:defRPr>
      </a:lvl2pPr>
      <a:lvl3pPr marL="1524533" indent="-304907" algn="l" defTabSz="121962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434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416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3973"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3787"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3600"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3414" indent="-304907" algn="l" defTabSz="121962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zh-CN"/>
      </a:defPPr>
      <a:lvl1pPr marL="0" algn="l" defTabSz="1219627" rtl="0" eaLnBrk="1" latinLnBrk="0" hangingPunct="1">
        <a:defRPr sz="2400" kern="1200">
          <a:solidFill>
            <a:schemeClr val="tx1"/>
          </a:solidFill>
          <a:latin typeface="+mn-lt"/>
          <a:ea typeface="+mn-ea"/>
          <a:cs typeface="+mn-cs"/>
        </a:defRPr>
      </a:lvl1pPr>
      <a:lvl2pPr marL="609813" algn="l" defTabSz="1219627" rtl="0" eaLnBrk="1" latinLnBrk="0" hangingPunct="1">
        <a:defRPr sz="2400" kern="1200">
          <a:solidFill>
            <a:schemeClr val="tx1"/>
          </a:solidFill>
          <a:latin typeface="+mn-lt"/>
          <a:ea typeface="+mn-ea"/>
          <a:cs typeface="+mn-cs"/>
        </a:defRPr>
      </a:lvl2pPr>
      <a:lvl3pPr marL="1219627" algn="l" defTabSz="1219627" rtl="0" eaLnBrk="1" latinLnBrk="0" hangingPunct="1">
        <a:defRPr sz="2400" kern="1200">
          <a:solidFill>
            <a:schemeClr val="tx1"/>
          </a:solidFill>
          <a:latin typeface="+mn-lt"/>
          <a:ea typeface="+mn-ea"/>
          <a:cs typeface="+mn-cs"/>
        </a:defRPr>
      </a:lvl3pPr>
      <a:lvl4pPr marL="1829440" algn="l" defTabSz="1219627" rtl="0" eaLnBrk="1" latinLnBrk="0" hangingPunct="1">
        <a:defRPr sz="2400" kern="1200">
          <a:solidFill>
            <a:schemeClr val="tx1"/>
          </a:solidFill>
          <a:latin typeface="+mn-lt"/>
          <a:ea typeface="+mn-ea"/>
          <a:cs typeface="+mn-cs"/>
        </a:defRPr>
      </a:lvl4pPr>
      <a:lvl5pPr marL="2439253" algn="l" defTabSz="1219627" rtl="0" eaLnBrk="1" latinLnBrk="0" hangingPunct="1">
        <a:defRPr sz="2400" kern="1200">
          <a:solidFill>
            <a:schemeClr val="tx1"/>
          </a:solidFill>
          <a:latin typeface="+mn-lt"/>
          <a:ea typeface="+mn-ea"/>
          <a:cs typeface="+mn-cs"/>
        </a:defRPr>
      </a:lvl5pPr>
      <a:lvl6pPr marL="3049067" algn="l" defTabSz="1219627" rtl="0" eaLnBrk="1" latinLnBrk="0" hangingPunct="1">
        <a:defRPr sz="2400" kern="1200">
          <a:solidFill>
            <a:schemeClr val="tx1"/>
          </a:solidFill>
          <a:latin typeface="+mn-lt"/>
          <a:ea typeface="+mn-ea"/>
          <a:cs typeface="+mn-cs"/>
        </a:defRPr>
      </a:lvl6pPr>
      <a:lvl7pPr marL="3658880" algn="l" defTabSz="1219627" rtl="0" eaLnBrk="1" latinLnBrk="0" hangingPunct="1">
        <a:defRPr sz="2400" kern="1200">
          <a:solidFill>
            <a:schemeClr val="tx1"/>
          </a:solidFill>
          <a:latin typeface="+mn-lt"/>
          <a:ea typeface="+mn-ea"/>
          <a:cs typeface="+mn-cs"/>
        </a:defRPr>
      </a:lvl7pPr>
      <a:lvl8pPr marL="4268694" algn="l" defTabSz="1219627" rtl="0" eaLnBrk="1" latinLnBrk="0" hangingPunct="1">
        <a:defRPr sz="2400" kern="1200">
          <a:solidFill>
            <a:schemeClr val="tx1"/>
          </a:solidFill>
          <a:latin typeface="+mn-lt"/>
          <a:ea typeface="+mn-ea"/>
          <a:cs typeface="+mn-cs"/>
        </a:defRPr>
      </a:lvl8pPr>
      <a:lvl9pPr marL="4878507" algn="l" defTabSz="1219627"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4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637" y="365212"/>
            <a:ext cx="10521077" cy="132587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637" y="1826048"/>
            <a:ext cx="10521077" cy="4352346"/>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636" y="6357824"/>
            <a:ext cx="2744629" cy="365210"/>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583"/>
            <a:fld id="{094C0072-DF53-4E6F-995A-C346827FC413}" type="datetimeFigureOut">
              <a:rPr lang="zh-CN" altLang="en-US" smtClean="0">
                <a:solidFill>
                  <a:prstClr val="black">
                    <a:tint val="75000"/>
                  </a:prstClr>
                </a:solidFill>
              </a:rPr>
              <a:pPr defTabSz="914583"/>
              <a:t>2017-11-5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40704" y="6357824"/>
            <a:ext cx="4116943" cy="365210"/>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583"/>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5085" y="6357824"/>
            <a:ext cx="2744629" cy="365210"/>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583"/>
            <a:fld id="{6EFF0199-151D-428B-8932-CF557838D6B1}" type="slidenum">
              <a:rPr lang="zh-CN" altLang="en-US" smtClean="0">
                <a:solidFill>
                  <a:prstClr val="black">
                    <a:tint val="75000"/>
                  </a:prstClr>
                </a:solidFill>
              </a:rPr>
              <a:pPr defTabSz="914583"/>
              <a:t>‹#›</a:t>
            </a:fld>
            <a:endParaRPr lang="zh-CN" altLang="en-US">
              <a:solidFill>
                <a:prstClr val="black">
                  <a:tint val="75000"/>
                </a:prstClr>
              </a:solidFill>
            </a:endParaRPr>
          </a:p>
        </p:txBody>
      </p:sp>
    </p:spTree>
    <p:extLst>
      <p:ext uri="{BB962C8B-B14F-4D97-AF65-F5344CB8AC3E}">
        <p14:creationId xmlns:p14="http://schemas.microsoft.com/office/powerpoint/2010/main" val="37889130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583" rtl="0" eaLnBrk="1" latinLnBrk="0" hangingPunct="1">
        <a:lnSpc>
          <a:spcPct val="90000"/>
        </a:lnSpc>
        <a:spcBef>
          <a:spcPct val="0"/>
        </a:spcBef>
        <a:buNone/>
        <a:defRPr sz="4401" kern="1200">
          <a:solidFill>
            <a:schemeClr val="tx1"/>
          </a:solidFill>
          <a:latin typeface="+mj-lt"/>
          <a:ea typeface="+mj-ea"/>
          <a:cs typeface="+mj-cs"/>
        </a:defRPr>
      </a:lvl1pPr>
    </p:titleStyle>
    <p:bodyStyle>
      <a:lvl1pPr marL="228646" indent="-228646" algn="l" defTabSz="914583" rtl="0" eaLnBrk="1" latinLnBrk="0" hangingPunct="1">
        <a:lnSpc>
          <a:spcPct val="90000"/>
        </a:lnSpc>
        <a:spcBef>
          <a:spcPts val="1000"/>
        </a:spcBef>
        <a:buFont typeface="Arial" panose="020B0604020202020204" pitchFamily="34" charset="0"/>
        <a:buChar char="•"/>
        <a:defRPr sz="2801" kern="1200">
          <a:solidFill>
            <a:schemeClr val="tx1"/>
          </a:solidFill>
          <a:latin typeface="+mn-lt"/>
          <a:ea typeface="+mn-ea"/>
          <a:cs typeface="+mn-cs"/>
        </a:defRPr>
      </a:lvl1pPr>
      <a:lvl2pPr marL="685937" indent="-228646" algn="l" defTabSz="91458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229" indent="-228646" algn="l" defTabSz="91458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520"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811"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5103"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394"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686"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977" indent="-228646" algn="l" defTabSz="9145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583" rtl="0" eaLnBrk="1" latinLnBrk="0" hangingPunct="1">
        <a:defRPr sz="1800" kern="1200">
          <a:solidFill>
            <a:schemeClr val="tx1"/>
          </a:solidFill>
          <a:latin typeface="+mn-lt"/>
          <a:ea typeface="+mn-ea"/>
          <a:cs typeface="+mn-cs"/>
        </a:defRPr>
      </a:lvl1pPr>
      <a:lvl2pPr marL="457291" algn="l" defTabSz="914583" rtl="0" eaLnBrk="1" latinLnBrk="0" hangingPunct="1">
        <a:defRPr sz="1800" kern="1200">
          <a:solidFill>
            <a:schemeClr val="tx1"/>
          </a:solidFill>
          <a:latin typeface="+mn-lt"/>
          <a:ea typeface="+mn-ea"/>
          <a:cs typeface="+mn-cs"/>
        </a:defRPr>
      </a:lvl2pPr>
      <a:lvl3pPr marL="914583" algn="l" defTabSz="914583" rtl="0" eaLnBrk="1" latinLnBrk="0" hangingPunct="1">
        <a:defRPr sz="1800" kern="1200">
          <a:solidFill>
            <a:schemeClr val="tx1"/>
          </a:solidFill>
          <a:latin typeface="+mn-lt"/>
          <a:ea typeface="+mn-ea"/>
          <a:cs typeface="+mn-cs"/>
        </a:defRPr>
      </a:lvl3pPr>
      <a:lvl4pPr marL="1371874" algn="l" defTabSz="914583" rtl="0" eaLnBrk="1" latinLnBrk="0" hangingPunct="1">
        <a:defRPr sz="1800" kern="1200">
          <a:solidFill>
            <a:schemeClr val="tx1"/>
          </a:solidFill>
          <a:latin typeface="+mn-lt"/>
          <a:ea typeface="+mn-ea"/>
          <a:cs typeface="+mn-cs"/>
        </a:defRPr>
      </a:lvl4pPr>
      <a:lvl5pPr marL="1829166" algn="l" defTabSz="914583" rtl="0" eaLnBrk="1" latinLnBrk="0" hangingPunct="1">
        <a:defRPr sz="1800" kern="1200">
          <a:solidFill>
            <a:schemeClr val="tx1"/>
          </a:solidFill>
          <a:latin typeface="+mn-lt"/>
          <a:ea typeface="+mn-ea"/>
          <a:cs typeface="+mn-cs"/>
        </a:defRPr>
      </a:lvl5pPr>
      <a:lvl6pPr marL="2286457" algn="l" defTabSz="914583" rtl="0" eaLnBrk="1" latinLnBrk="0" hangingPunct="1">
        <a:defRPr sz="1800" kern="1200">
          <a:solidFill>
            <a:schemeClr val="tx1"/>
          </a:solidFill>
          <a:latin typeface="+mn-lt"/>
          <a:ea typeface="+mn-ea"/>
          <a:cs typeface="+mn-cs"/>
        </a:defRPr>
      </a:lvl6pPr>
      <a:lvl7pPr marL="2743749" algn="l" defTabSz="914583" rtl="0" eaLnBrk="1" latinLnBrk="0" hangingPunct="1">
        <a:defRPr sz="1800" kern="1200">
          <a:solidFill>
            <a:schemeClr val="tx1"/>
          </a:solidFill>
          <a:latin typeface="+mn-lt"/>
          <a:ea typeface="+mn-ea"/>
          <a:cs typeface="+mn-cs"/>
        </a:defRPr>
      </a:lvl7pPr>
      <a:lvl8pPr marL="3201040" algn="l" defTabSz="914583" rtl="0" eaLnBrk="1" latinLnBrk="0" hangingPunct="1">
        <a:defRPr sz="1800" kern="1200">
          <a:solidFill>
            <a:schemeClr val="tx1"/>
          </a:solidFill>
          <a:latin typeface="+mn-lt"/>
          <a:ea typeface="+mn-ea"/>
          <a:cs typeface="+mn-cs"/>
        </a:defRPr>
      </a:lvl8pPr>
      <a:lvl9pPr marL="3658332" algn="l" defTabSz="9145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9.jpeg"/><Relationship Id="rId4" Type="http://schemas.openxmlformats.org/officeDocument/2006/relationships/image" Target="../media/image8.tmp"/></Relationships>
</file>

<file path=ppt/slides/_rels/slide1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0.emf"/><Relationship Id="rId3" Type="http://schemas.openxmlformats.org/officeDocument/2006/relationships/notesSlide" Target="../notesSlides/notesSlide14.xml"/><Relationship Id="rId7" Type="http://schemas.openxmlformats.org/officeDocument/2006/relationships/image" Target="../media/image17.emf"/><Relationship Id="rId12" Type="http://schemas.openxmlformats.org/officeDocument/2006/relationships/oleObject" Target="../embeddings/oleObject5.bin"/><Relationship Id="rId17" Type="http://schemas.openxmlformats.org/officeDocument/2006/relationships/image" Target="../media/image22.emf"/><Relationship Id="rId2" Type="http://schemas.openxmlformats.org/officeDocument/2006/relationships/slideLayout" Target="../slideLayouts/slideLayout5.xml"/><Relationship Id="rId16" Type="http://schemas.openxmlformats.org/officeDocument/2006/relationships/oleObject" Target="../embeddings/oleObject7.bin"/><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9.emf"/><Relationship Id="rId5" Type="http://schemas.openxmlformats.org/officeDocument/2006/relationships/image" Target="../media/image9.jpeg"/><Relationship Id="rId15" Type="http://schemas.openxmlformats.org/officeDocument/2006/relationships/image" Target="../media/image21.emf"/><Relationship Id="rId10" Type="http://schemas.openxmlformats.org/officeDocument/2006/relationships/oleObject" Target="../embeddings/oleObject4.bin"/><Relationship Id="rId4" Type="http://schemas.openxmlformats.org/officeDocument/2006/relationships/image" Target="../media/image8.tmp"/><Relationship Id="rId9" Type="http://schemas.openxmlformats.org/officeDocument/2006/relationships/image" Target="../media/image18.emf"/><Relationship Id="rId1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5.tmp"/><Relationship Id="rId5" Type="http://schemas.openxmlformats.org/officeDocument/2006/relationships/image" Target="../media/image24.png"/><Relationship Id="rId4" Type="http://schemas.openxmlformats.org/officeDocument/2006/relationships/image" Target="../media/image9.jpeg"/></Relationships>
</file>

<file path=ppt/slides/_rels/slide1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9.jpeg"/></Relationships>
</file>

<file path=ppt/slides/_rels/slide19.xml.rels><?xml version="1.0" encoding="UTF-8" standalone="yes"?>
<Relationships xmlns="http://schemas.openxmlformats.org/package/2006/relationships"><Relationship Id="rId3" Type="http://schemas.openxmlformats.org/officeDocument/2006/relationships/image" Target="../media/image8.tmp"/><Relationship Id="rId7"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9.jpeg"/></Relationships>
</file>

<file path=ppt/slides/_rels/slide2.xml.rels><?xml version="1.0" encoding="UTF-8" standalone="yes"?>
<Relationships xmlns="http://schemas.openxmlformats.org/package/2006/relationships"><Relationship Id="rId3" Type="http://schemas.openxmlformats.org/officeDocument/2006/relationships/hyperlink" Target="http://gongdapaopao.yanj.c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9.jpeg"/></Relationships>
</file>

<file path=ppt/slides/_rels/slide22.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9.jpeg"/></Relationships>
</file>

<file path=ppt/slides/_rels/slide23.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hyperlink" Target="&#29420;&#31435;&#23398;&#38498;&#23454;&#39564;&#23460;&#31649;&#29702;&#31995;&#32479;-&#27979;&#35797;&#29992;&#20363;.xlsx" TargetMode="External"/><Relationship Id="rId4" Type="http://schemas.openxmlformats.org/officeDocument/2006/relationships/image" Target="../media/image9.jpeg"/></Relationships>
</file>

<file path=ppt/slides/_rels/slide24.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39.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3.tmp"/><Relationship Id="rId3" Type="http://schemas.openxmlformats.org/officeDocument/2006/relationships/image" Target="../media/image8.tmp"/><Relationship Id="rId7"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tmp"/><Relationship Id="rId4" Type="http://schemas.openxmlformats.org/officeDocument/2006/relationships/image" Target="../media/image9.jpeg"/><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4166" y="3607715"/>
            <a:ext cx="12260240" cy="136846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sp>
        <p:nvSpPr>
          <p:cNvPr id="4" name="标题 3"/>
          <p:cNvSpPr>
            <a:spLocks noGrp="1"/>
          </p:cNvSpPr>
          <p:nvPr>
            <p:ph type="title"/>
          </p:nvPr>
        </p:nvSpPr>
        <p:spPr>
          <a:xfrm>
            <a:off x="790522" y="3784116"/>
            <a:ext cx="10657185" cy="1015663"/>
          </a:xfrm>
        </p:spPr>
        <p:txBody>
          <a:bodyPr/>
          <a:lstStyle/>
          <a:p>
            <a:r>
              <a:rPr lang="zh-CN" altLang="en-US" sz="6000" dirty="0"/>
              <a:t>独立学院实验室管理系统</a:t>
            </a:r>
          </a:p>
        </p:txBody>
      </p:sp>
      <p:sp>
        <p:nvSpPr>
          <p:cNvPr id="8" name="标题 3"/>
          <p:cNvSpPr txBox="1">
            <a:spLocks/>
          </p:cNvSpPr>
          <p:nvPr/>
        </p:nvSpPr>
        <p:spPr>
          <a:xfrm>
            <a:off x="790522" y="3784116"/>
            <a:ext cx="10657185" cy="1015663"/>
          </a:xfrm>
          <a:prstGeom prst="rect">
            <a:avLst/>
          </a:prstGeom>
          <a:noFill/>
        </p:spPr>
        <p:txBody>
          <a:bodyPr wrap="square" rtlCol="0">
            <a:spAutoFit/>
          </a:bodyPr>
          <a:lstStyle>
            <a:lvl1pPr algn="ctr" defTabSz="1219627" rtl="0" eaLnBrk="1" latinLnBrk="0" hangingPunct="1">
              <a:spcBef>
                <a:spcPct val="0"/>
              </a:spcBef>
              <a:buNone/>
              <a:defRPr lang="zh-CN" altLang="en-US" sz="5400" b="1" kern="1200" dirty="0">
                <a:solidFill>
                  <a:schemeClr val="bg1"/>
                </a:solidFill>
                <a:effectLst>
                  <a:reflection blurRad="6350" stA="28000" endPos="25000" dist="60007" dir="5400000" sy="-100000" algn="bl" rotWithShape="0"/>
                </a:effectLst>
                <a:latin typeface="微软雅黑" panose="020B0503020204020204" pitchFamily="34" charset="-122"/>
                <a:ea typeface="微软雅黑" panose="020B0503020204020204" pitchFamily="34" charset="-122"/>
                <a:cs typeface="+mn-cs"/>
              </a:defRPr>
            </a:lvl1pPr>
          </a:lstStyle>
          <a:p>
            <a:r>
              <a:rPr lang="zh-CN" altLang="en-US" sz="6000" dirty="0" smtClean="0"/>
              <a:t>独立学院实验室管理系统</a:t>
            </a:r>
            <a:endParaRPr lang="zh-CN" altLang="en-US" sz="6000" dirty="0"/>
          </a:p>
        </p:txBody>
      </p:sp>
      <p:sp>
        <p:nvSpPr>
          <p:cNvPr id="2" name="TextBox 1"/>
          <p:cNvSpPr txBox="1"/>
          <p:nvPr/>
        </p:nvSpPr>
        <p:spPr>
          <a:xfrm>
            <a:off x="4627084" y="5923011"/>
            <a:ext cx="2937738" cy="772006"/>
          </a:xfrm>
          <a:prstGeom prst="rect">
            <a:avLst/>
          </a:prstGeom>
          <a:noFill/>
        </p:spPr>
        <p:txBody>
          <a:bodyPr wrap="square" rtlCol="0">
            <a:spAutoFit/>
          </a:bodyPr>
          <a:lstStyle/>
          <a:p>
            <a:r>
              <a:rPr lang="zh-CN" altLang="en-US" sz="2000" dirty="0" smtClean="0">
                <a:solidFill>
                  <a:srgbClr val="003760"/>
                </a:solidFill>
                <a:latin typeface="微软雅黑" panose="020B0503020204020204" pitchFamily="34" charset="-122"/>
                <a:ea typeface="微软雅黑" panose="020B0503020204020204" pitchFamily="34" charset="-122"/>
              </a:rPr>
              <a:t>答辩</a:t>
            </a:r>
            <a:r>
              <a:rPr lang="zh-CN" altLang="en-US" sz="2000" dirty="0">
                <a:solidFill>
                  <a:srgbClr val="003760"/>
                </a:solidFill>
                <a:latin typeface="微软雅黑" panose="020B0503020204020204" pitchFamily="34" charset="-122"/>
                <a:ea typeface="微软雅黑" panose="020B0503020204020204" pitchFamily="34" charset="-122"/>
              </a:rPr>
              <a:t>人</a:t>
            </a:r>
            <a:r>
              <a:rPr lang="zh-CN" altLang="en-US" sz="2000" dirty="0" smtClean="0">
                <a:solidFill>
                  <a:srgbClr val="003760"/>
                </a:solidFill>
                <a:latin typeface="微软雅黑" panose="020B0503020204020204" pitchFamily="34" charset="-122"/>
                <a:ea typeface="微软雅黑" panose="020B0503020204020204" pitchFamily="34" charset="-122"/>
              </a:rPr>
              <a:t>：</a:t>
            </a:r>
            <a:r>
              <a:rPr lang="en-US" altLang="zh-CN" sz="2000" dirty="0">
                <a:solidFill>
                  <a:srgbClr val="003760"/>
                </a:solidFill>
                <a:latin typeface="微软雅黑" panose="020B0503020204020204" pitchFamily="34" charset="-122"/>
                <a:ea typeface="微软雅黑" panose="020B0503020204020204" pitchFamily="34" charset="-122"/>
              </a:rPr>
              <a:t>XXX</a:t>
            </a:r>
            <a:endParaRPr lang="en-US" altLang="zh-CN" sz="2000" dirty="0">
              <a:solidFill>
                <a:srgbClr val="003760"/>
              </a:solidFill>
              <a:latin typeface="微软雅黑" panose="020B0503020204020204" pitchFamily="34" charset="-122"/>
              <a:ea typeface="微软雅黑" panose="020B0503020204020204" pitchFamily="34" charset="-122"/>
            </a:endParaRPr>
          </a:p>
          <a:p>
            <a:pPr>
              <a:spcBef>
                <a:spcPts val="500"/>
              </a:spcBef>
            </a:pPr>
            <a:r>
              <a:rPr lang="zh-CN" altLang="en-US" sz="2000" dirty="0">
                <a:solidFill>
                  <a:srgbClr val="003760"/>
                </a:solidFill>
                <a:latin typeface="微软雅黑" panose="020B0503020204020204" pitchFamily="34" charset="-122"/>
                <a:ea typeface="微软雅黑" panose="020B0503020204020204" pitchFamily="34" charset="-122"/>
              </a:rPr>
              <a:t>论文导师</a:t>
            </a:r>
            <a:r>
              <a:rPr lang="zh-CN" altLang="en-US" sz="2000" dirty="0" smtClean="0">
                <a:solidFill>
                  <a:srgbClr val="003760"/>
                </a:solidFill>
                <a:latin typeface="微软雅黑" panose="020B0503020204020204" pitchFamily="34" charset="-122"/>
                <a:ea typeface="微软雅黑" panose="020B0503020204020204" pitchFamily="34" charset="-122"/>
              </a:rPr>
              <a:t>：</a:t>
            </a:r>
            <a:r>
              <a:rPr lang="en-US" altLang="zh-CN" sz="2000" dirty="0" smtClean="0">
                <a:solidFill>
                  <a:srgbClr val="003760"/>
                </a:solidFill>
                <a:latin typeface="微软雅黑" panose="020B0503020204020204" pitchFamily="34" charset="-122"/>
                <a:ea typeface="微软雅黑" panose="020B0503020204020204" pitchFamily="34" charset="-122"/>
              </a:rPr>
              <a:t>XX</a:t>
            </a:r>
            <a:r>
              <a:rPr lang="en-US" altLang="zh-CN" sz="2000" dirty="0">
                <a:solidFill>
                  <a:srgbClr val="003760"/>
                </a:solidFill>
                <a:latin typeface="微软雅黑" panose="020B0503020204020204" pitchFamily="34" charset="-122"/>
                <a:ea typeface="微软雅黑" panose="020B0503020204020204" pitchFamily="34" charset="-122"/>
              </a:rPr>
              <a:t>X</a:t>
            </a:r>
            <a:endParaRPr lang="zh-CN" altLang="en-US" sz="2000" dirty="0">
              <a:solidFill>
                <a:srgbClr val="003760"/>
              </a:solidFill>
              <a:latin typeface="微软雅黑" panose="020B0503020204020204" pitchFamily="34" charset="-122"/>
              <a:ea typeface="微软雅黑" panose="020B0503020204020204" pitchFamily="34" charset="-122"/>
            </a:endParaRPr>
          </a:p>
        </p:txBody>
      </p:sp>
      <p:pic>
        <p:nvPicPr>
          <p:cNvPr id="14" name="Picture 79" descr="电子科技大学校徽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3772" y="405458"/>
            <a:ext cx="2475112" cy="2468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矩形 15"/>
          <p:cNvSpPr/>
          <p:nvPr/>
        </p:nvSpPr>
        <p:spPr>
          <a:xfrm>
            <a:off x="-34166" y="4983987"/>
            <a:ext cx="12260239" cy="6060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dirty="0"/>
          </a:p>
        </p:txBody>
      </p:sp>
      <p:grpSp>
        <p:nvGrpSpPr>
          <p:cNvPr id="10" name="组合 9"/>
          <p:cNvGrpSpPr/>
          <p:nvPr/>
        </p:nvGrpSpPr>
        <p:grpSpPr>
          <a:xfrm>
            <a:off x="1719355" y="4976184"/>
            <a:ext cx="8902473" cy="584775"/>
            <a:chOff x="2072819" y="3029773"/>
            <a:chExt cx="8902473" cy="584775"/>
          </a:xfrm>
        </p:grpSpPr>
        <p:sp>
          <p:nvSpPr>
            <p:cNvPr id="11" name="文本框 9"/>
            <p:cNvSpPr txBox="1">
              <a:spLocks noChangeArrowheads="1"/>
            </p:cNvSpPr>
            <p:nvPr/>
          </p:nvSpPr>
          <p:spPr bwMode="auto">
            <a:xfrm>
              <a:off x="3539669" y="3029773"/>
              <a:ext cx="566166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sz="3200" b="1" dirty="0" smtClean="0">
                  <a:solidFill>
                    <a:srgbClr val="003760"/>
                  </a:solidFill>
                  <a:latin typeface="微软雅黑" panose="020B0503020204020204" pitchFamily="34" charset="-122"/>
                  <a:ea typeface="微软雅黑" panose="020B0503020204020204" pitchFamily="34" charset="-122"/>
                </a:rPr>
                <a:t>电子科技大</a:t>
              </a:r>
              <a:r>
                <a:rPr lang="zh-CN" altLang="en-US" sz="3200" b="1" dirty="0" smtClean="0">
                  <a:solidFill>
                    <a:srgbClr val="003760"/>
                  </a:solidFill>
                  <a:latin typeface="微软雅黑" panose="020B0503020204020204" pitchFamily="34" charset="-122"/>
                  <a:ea typeface="微软雅黑" panose="020B0503020204020204" pitchFamily="34" charset="-122"/>
                </a:rPr>
                <a:t>学成都学院</a:t>
              </a:r>
              <a:r>
                <a:rPr kumimoji="0" lang="zh-CN" altLang="en-US" sz="3200" b="1" i="0" u="none" strike="noStrike" kern="1200" cap="none" spc="0" normalizeH="0" baseline="0" noProof="0" dirty="0" smtClean="0">
                  <a:ln>
                    <a:noFill/>
                  </a:ln>
                  <a:solidFill>
                    <a:srgbClr val="003760"/>
                  </a:solidFill>
                  <a:effectLst/>
                  <a:uLnTx/>
                  <a:uFillTx/>
                  <a:latin typeface="微软雅黑" panose="020B0503020204020204" pitchFamily="34" charset="-122"/>
                  <a:ea typeface="微软雅黑" panose="020B0503020204020204" pitchFamily="34" charset="-122"/>
                  <a:cs typeface="+mn-cs"/>
                </a:rPr>
                <a:t>答</a:t>
              </a:r>
              <a:r>
                <a:rPr kumimoji="0" lang="zh-CN" altLang="en-US" sz="3200" b="1" i="0" u="none" strike="noStrike" kern="1200" cap="none" spc="0" normalizeH="0" baseline="0" noProof="0" dirty="0">
                  <a:ln>
                    <a:noFill/>
                  </a:ln>
                  <a:solidFill>
                    <a:srgbClr val="003760"/>
                  </a:solidFill>
                  <a:effectLst/>
                  <a:uLnTx/>
                  <a:uFillTx/>
                  <a:latin typeface="微软雅黑" panose="020B0503020204020204" pitchFamily="34" charset="-122"/>
                  <a:ea typeface="微软雅黑" panose="020B0503020204020204" pitchFamily="34" charset="-122"/>
                  <a:cs typeface="+mn-cs"/>
                </a:rPr>
                <a:t>辩</a:t>
              </a:r>
            </a:p>
          </p:txBody>
        </p:sp>
        <p:cxnSp>
          <p:nvCxnSpPr>
            <p:cNvPr id="12" name="直接连接符 11"/>
            <p:cNvCxnSpPr>
              <a:cxnSpLocks noChangeShapeType="1"/>
            </p:cNvCxnSpPr>
            <p:nvPr/>
          </p:nvCxnSpPr>
          <p:spPr bwMode="auto">
            <a:xfrm>
              <a:off x="9073733" y="3336131"/>
              <a:ext cx="1901559"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cxnSp>
          <p:nvCxnSpPr>
            <p:cNvPr id="13" name="直接连接符 12"/>
            <p:cNvCxnSpPr>
              <a:cxnSpLocks noChangeShapeType="1"/>
            </p:cNvCxnSpPr>
            <p:nvPr/>
          </p:nvCxnSpPr>
          <p:spPr bwMode="auto">
            <a:xfrm>
              <a:off x="2072819" y="3336131"/>
              <a:ext cx="1620000" cy="0"/>
            </a:xfrm>
            <a:prstGeom prst="line">
              <a:avLst/>
            </a:prstGeom>
            <a:noFill/>
            <a:ln w="6350">
              <a:solidFill>
                <a:srgbClr val="4575A5"/>
              </a:solidFill>
              <a:round/>
            </a:ln>
            <a:extLst>
              <a:ext uri="{909E8E84-426E-40DD-AFC4-6F175D3DCCD1}">
                <a14:hiddenFill xmlns:a14="http://schemas.microsoft.com/office/drawing/2010/main">
                  <a:noFill/>
                </a14:hiddenFill>
              </a:ext>
            </a:extLst>
          </p:spPr>
        </p:cxnSp>
      </p:grpSp>
      <p:sp>
        <p:nvSpPr>
          <p:cNvPr id="18" name="文本框 3"/>
          <p:cNvSpPr txBox="1"/>
          <p:nvPr/>
        </p:nvSpPr>
        <p:spPr>
          <a:xfrm>
            <a:off x="10790327" y="6383308"/>
            <a:ext cx="586079"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85394980"/>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300" fill="hold"/>
                                        <p:tgtEl>
                                          <p:spTgt spid="4"/>
                                        </p:tgtEl>
                                        <p:attrNameLst>
                                          <p:attrName>ppt_x</p:attrName>
                                        </p:attrNameLst>
                                      </p:cBhvr>
                                      <p:tavLst>
                                        <p:tav tm="0">
                                          <p:val>
                                            <p:strVal val="0-#ppt_w/2"/>
                                          </p:val>
                                        </p:tav>
                                        <p:tav tm="100000">
                                          <p:val>
                                            <p:strVal val="#ppt_x"/>
                                          </p:val>
                                        </p:tav>
                                      </p:tavLst>
                                    </p:anim>
                                    <p:anim calcmode="lin" valueType="num">
                                      <p:cBhvr additive="base">
                                        <p:cTn id="8" dur="3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300" fill="hold"/>
                                        <p:tgtEl>
                                          <p:spTgt spid="8"/>
                                        </p:tgtEl>
                                        <p:attrNameLst>
                                          <p:attrName>ppt_x</p:attrName>
                                        </p:attrNameLst>
                                      </p:cBhvr>
                                      <p:tavLst>
                                        <p:tav tm="0">
                                          <p:val>
                                            <p:strVal val="1+#ppt_w/2"/>
                                          </p:val>
                                        </p:tav>
                                        <p:tav tm="100000">
                                          <p:val>
                                            <p:strVal val="#ppt_x"/>
                                          </p:val>
                                        </p:tav>
                                      </p:tavLst>
                                    </p:anim>
                                    <p:anim calcmode="lin" valueType="num">
                                      <p:cBhvr additive="base">
                                        <p:cTn id="12" dur="3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300"/>
                            </p:stCondLst>
                            <p:childTnLst>
                              <p:par>
                                <p:cTn id="14" presetID="6" presetClass="emph" presetSubtype="0" fill="hold" grpId="1" nodeType="afterEffect">
                                  <p:stCondLst>
                                    <p:cond delay="0"/>
                                  </p:stCondLst>
                                  <p:childTnLst>
                                    <p:animScale>
                                      <p:cBhvr>
                                        <p:cTn id="15" dur="300" fill="hold"/>
                                        <p:tgtEl>
                                          <p:spTgt spid="4"/>
                                        </p:tgtEl>
                                      </p:cBhvr>
                                      <p:by x="150000" y="150000"/>
                                    </p:animScale>
                                  </p:childTnLst>
                                </p:cTn>
                              </p:par>
                              <p:par>
                                <p:cTn id="16" presetID="10" presetClass="exit" presetSubtype="0" fill="hold" grpId="2" nodeType="withEffect">
                                  <p:stCondLst>
                                    <p:cond delay="0"/>
                                  </p:stCondLst>
                                  <p:childTnLst>
                                    <p:animEffect transition="out" filter="fade">
                                      <p:cBhvr>
                                        <p:cTn id="17" dur="300"/>
                                        <p:tgtEl>
                                          <p:spTgt spid="4"/>
                                        </p:tgtEl>
                                      </p:cBhvr>
                                    </p:animEffect>
                                    <p:set>
                                      <p:cBhvr>
                                        <p:cTn id="18" dur="1" fill="hold">
                                          <p:stCondLst>
                                            <p:cond delay="2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grpSp>
        <p:nvGrpSpPr>
          <p:cNvPr id="24" name="组合 23"/>
          <p:cNvGrpSpPr/>
          <p:nvPr/>
        </p:nvGrpSpPr>
        <p:grpSpPr>
          <a:xfrm>
            <a:off x="217849" y="120189"/>
            <a:ext cx="3000297" cy="556240"/>
            <a:chOff x="662125" y="-568168"/>
            <a:chExt cx="2848079" cy="545249"/>
          </a:xfrm>
        </p:grpSpPr>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26"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TextBox 27"/>
          <p:cNvSpPr txBox="1"/>
          <p:nvPr/>
        </p:nvSpPr>
        <p:spPr>
          <a:xfrm>
            <a:off x="10640937" y="329110"/>
            <a:ext cx="1575796"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成果与展望</a:t>
            </a:r>
            <a:endParaRPr lang="zh-CN" altLang="en-US" sz="2000" dirty="0">
              <a:solidFill>
                <a:srgbClr val="005499"/>
              </a:solidFill>
              <a:latin typeface="微软雅黑" panose="020B0503020204020204" pitchFamily="34" charset="-122"/>
            </a:endParaRPr>
          </a:p>
        </p:txBody>
      </p:sp>
      <p:grpSp>
        <p:nvGrpSpPr>
          <p:cNvPr id="5" name="组合 4"/>
          <p:cNvGrpSpPr/>
          <p:nvPr/>
        </p:nvGrpSpPr>
        <p:grpSpPr>
          <a:xfrm>
            <a:off x="765597" y="2061642"/>
            <a:ext cx="2284497" cy="2252737"/>
            <a:chOff x="765597" y="2061642"/>
            <a:chExt cx="2284497" cy="2252737"/>
          </a:xfrm>
        </p:grpSpPr>
        <p:grpSp>
          <p:nvGrpSpPr>
            <p:cNvPr id="48" name="组合 47"/>
            <p:cNvGrpSpPr/>
            <p:nvPr/>
          </p:nvGrpSpPr>
          <p:grpSpPr>
            <a:xfrm>
              <a:off x="765597" y="2061642"/>
              <a:ext cx="2284497" cy="2252737"/>
              <a:chOff x="1264642" y="2461907"/>
              <a:chExt cx="2284497" cy="2252737"/>
            </a:xfrm>
          </p:grpSpPr>
          <p:sp>
            <p:nvSpPr>
              <p:cNvPr id="49" name="六边形 48"/>
              <p:cNvSpPr/>
              <p:nvPr/>
            </p:nvSpPr>
            <p:spPr>
              <a:xfrm rot="5400000">
                <a:off x="1322445" y="2611486"/>
                <a:ext cx="2168889" cy="1869732"/>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上凸带形 49"/>
              <p:cNvSpPr/>
              <p:nvPr/>
            </p:nvSpPr>
            <p:spPr>
              <a:xfrm>
                <a:off x="1264642" y="4241135"/>
                <a:ext cx="2284497" cy="473509"/>
              </a:xfrm>
              <a:prstGeom prst="ribbon2">
                <a:avLst/>
              </a:prstGeom>
              <a:solidFill>
                <a:srgbClr val="F3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912113" y="2690782"/>
              <a:ext cx="1958213" cy="772006"/>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一级</a:t>
              </a:r>
              <a:r>
                <a:rPr lang="zh-CN" altLang="en-US" b="1" dirty="0" smtClean="0">
                  <a:solidFill>
                    <a:schemeClr val="bg1"/>
                  </a:solidFill>
                  <a:latin typeface="微软雅黑" panose="020B0503020204020204" pitchFamily="34" charset="-122"/>
                  <a:ea typeface="微软雅黑" panose="020B0503020204020204" pitchFamily="34" charset="-122"/>
                </a:rPr>
                <a:t>权限</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spcBef>
                  <a:spcPts val="500"/>
                </a:spcBef>
              </a:pPr>
              <a:r>
                <a:rPr lang="zh-CN" altLang="en-US" sz="1600" b="1" dirty="0">
                  <a:solidFill>
                    <a:schemeClr val="bg1"/>
                  </a:solidFill>
                  <a:latin typeface="微软雅黑" panose="020B0503020204020204" pitchFamily="34" charset="-122"/>
                  <a:ea typeface="微软雅黑" panose="020B0503020204020204" pitchFamily="34" charset="-122"/>
                </a:rPr>
                <a:t>系统</a:t>
              </a:r>
              <a:r>
                <a:rPr lang="zh-CN" altLang="en-US" sz="1600" b="1" dirty="0" smtClean="0">
                  <a:solidFill>
                    <a:schemeClr val="bg1"/>
                  </a:solidFill>
                  <a:latin typeface="微软雅黑" panose="020B0503020204020204" pitchFamily="34" charset="-122"/>
                  <a:ea typeface="微软雅黑" panose="020B0503020204020204" pitchFamily="34" charset="-122"/>
                </a:rPr>
                <a:t>管理员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654003" y="2061642"/>
            <a:ext cx="2284497" cy="2252737"/>
            <a:chOff x="3654003" y="2061642"/>
            <a:chExt cx="2284497" cy="2252737"/>
          </a:xfrm>
        </p:grpSpPr>
        <p:grpSp>
          <p:nvGrpSpPr>
            <p:cNvPr id="51" name="组合 50"/>
            <p:cNvGrpSpPr/>
            <p:nvPr/>
          </p:nvGrpSpPr>
          <p:grpSpPr>
            <a:xfrm>
              <a:off x="3654003" y="2061642"/>
              <a:ext cx="2284497" cy="2252737"/>
              <a:chOff x="1264642" y="2461907"/>
              <a:chExt cx="2284497" cy="2252737"/>
            </a:xfrm>
          </p:grpSpPr>
          <p:sp>
            <p:nvSpPr>
              <p:cNvPr id="52" name="六边形 51"/>
              <p:cNvSpPr/>
              <p:nvPr/>
            </p:nvSpPr>
            <p:spPr>
              <a:xfrm rot="5400000">
                <a:off x="1322445" y="2611486"/>
                <a:ext cx="2168889" cy="1869732"/>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上凸带形 52"/>
              <p:cNvSpPr/>
              <p:nvPr/>
            </p:nvSpPr>
            <p:spPr>
              <a:xfrm>
                <a:off x="1264642" y="4241135"/>
                <a:ext cx="2284497" cy="473509"/>
              </a:xfrm>
              <a:prstGeom prst="ribbon2">
                <a:avLst/>
              </a:prstGeom>
              <a:solidFill>
                <a:srgbClr val="F3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文本框 57"/>
            <p:cNvSpPr txBox="1"/>
            <p:nvPr/>
          </p:nvSpPr>
          <p:spPr>
            <a:xfrm>
              <a:off x="4160967" y="2690782"/>
              <a:ext cx="1415772" cy="772006"/>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二级</a:t>
              </a:r>
              <a:r>
                <a:rPr lang="zh-CN" altLang="en-US" b="1" dirty="0" smtClean="0">
                  <a:solidFill>
                    <a:schemeClr val="bg1"/>
                  </a:solidFill>
                  <a:latin typeface="微软雅黑" panose="020B0503020204020204" pitchFamily="34" charset="-122"/>
                  <a:ea typeface="微软雅黑" panose="020B0503020204020204" pitchFamily="34" charset="-122"/>
                </a:rPr>
                <a:t>权限</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spcBef>
                  <a:spcPts val="500"/>
                </a:spcBef>
              </a:pPr>
              <a:r>
                <a:rPr lang="zh-CN" altLang="en-US" sz="1600" b="1" dirty="0" smtClean="0">
                  <a:solidFill>
                    <a:schemeClr val="bg1"/>
                  </a:solidFill>
                  <a:latin typeface="微软雅黑" panose="020B0503020204020204" pitchFamily="34" charset="-122"/>
                  <a:ea typeface="微软雅黑" panose="020B0503020204020204" pitchFamily="34" charset="-122"/>
                </a:rPr>
                <a:t>试验管理员</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6548774" y="2052096"/>
            <a:ext cx="2284497" cy="2252737"/>
            <a:chOff x="6548774" y="2052096"/>
            <a:chExt cx="2284497" cy="2252737"/>
          </a:xfrm>
        </p:grpSpPr>
        <p:grpSp>
          <p:nvGrpSpPr>
            <p:cNvPr id="54" name="组合 53"/>
            <p:cNvGrpSpPr/>
            <p:nvPr/>
          </p:nvGrpSpPr>
          <p:grpSpPr>
            <a:xfrm>
              <a:off x="6548774" y="2052096"/>
              <a:ext cx="2284497" cy="2252737"/>
              <a:chOff x="1264642" y="2461907"/>
              <a:chExt cx="2284497" cy="2252737"/>
            </a:xfrm>
          </p:grpSpPr>
          <p:sp>
            <p:nvSpPr>
              <p:cNvPr id="55" name="六边形 54"/>
              <p:cNvSpPr/>
              <p:nvPr/>
            </p:nvSpPr>
            <p:spPr>
              <a:xfrm rot="5400000">
                <a:off x="1322445" y="2611486"/>
                <a:ext cx="2168889" cy="1869732"/>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上凸带形 55"/>
              <p:cNvSpPr/>
              <p:nvPr/>
            </p:nvSpPr>
            <p:spPr>
              <a:xfrm>
                <a:off x="1264642" y="4241135"/>
                <a:ext cx="2284497" cy="473509"/>
              </a:xfrm>
              <a:prstGeom prst="ribbon2">
                <a:avLst/>
              </a:prstGeom>
              <a:solidFill>
                <a:srgbClr val="F3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9" name="文本框 58"/>
            <p:cNvSpPr txBox="1"/>
            <p:nvPr/>
          </p:nvSpPr>
          <p:spPr>
            <a:xfrm>
              <a:off x="7032037" y="2715251"/>
              <a:ext cx="1415772" cy="772006"/>
            </a:xfrm>
            <a:prstGeom prst="rect">
              <a:avLst/>
            </a:prstGeom>
            <a:noFill/>
          </p:spPr>
          <p:txBody>
            <a:bodyPr wrap="non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三级</a:t>
              </a:r>
              <a:r>
                <a:rPr lang="zh-CN" altLang="en-US" b="1" dirty="0" smtClean="0">
                  <a:solidFill>
                    <a:schemeClr val="bg1"/>
                  </a:solidFill>
                  <a:latin typeface="微软雅黑" panose="020B0503020204020204" pitchFamily="34" charset="-122"/>
                  <a:ea typeface="微软雅黑" panose="020B0503020204020204" pitchFamily="34" charset="-122"/>
                </a:rPr>
                <a:t>权限</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spcBef>
                  <a:spcPts val="500"/>
                </a:spcBef>
              </a:pPr>
              <a:r>
                <a:rPr lang="zh-CN" altLang="en-US" sz="1600" b="1" dirty="0" smtClean="0">
                  <a:solidFill>
                    <a:schemeClr val="bg1"/>
                  </a:solidFill>
                  <a:latin typeface="微软雅黑" panose="020B0503020204020204" pitchFamily="34" charset="-122"/>
                  <a:ea typeface="微软雅黑" panose="020B0503020204020204" pitchFamily="34" charset="-122"/>
                </a:rPr>
                <a:t>任课教师</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60" name="文本框 59"/>
          <p:cNvSpPr txBox="1"/>
          <p:nvPr/>
        </p:nvSpPr>
        <p:spPr>
          <a:xfrm>
            <a:off x="709856" y="4549520"/>
            <a:ext cx="2227565" cy="1487587"/>
          </a:xfrm>
          <a:prstGeom prst="rect">
            <a:avLst/>
          </a:prstGeom>
          <a:noFill/>
        </p:spPr>
        <p:txBody>
          <a:bodyPr wrap="square" rtlCol="0">
            <a:spAutoFit/>
          </a:bodyPr>
          <a:lstStyle/>
          <a:p>
            <a:pPr>
              <a:lnSpc>
                <a:spcPts val="2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一级</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权限，即</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系统</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管理员，</a:t>
            </a:r>
            <a:endParaRPr lang="en-US" altLang="zh-CN" sz="1400" dirty="0" smtClean="0">
              <a:solidFill>
                <a:schemeClr val="tx1">
                  <a:lumMod val="85000"/>
                  <a:lumOff val="15000"/>
                </a:schemeClr>
              </a:solidFill>
              <a:latin typeface="微软雅黑" panose="020B0503020204020204" pitchFamily="34" charset="-122"/>
              <a:ea typeface="微软雅黑" panose="020B0503020204020204" pitchFamily="34" charset="-122"/>
            </a:endParaRPr>
          </a:p>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拥有</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最高权限</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能</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对本系统中的所有信息进行增删改查。</a:t>
            </a: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endParaRPr lang="zh-CN" altLang="en-US" dirty="0"/>
          </a:p>
        </p:txBody>
      </p:sp>
      <p:sp>
        <p:nvSpPr>
          <p:cNvPr id="61" name="文本框 60"/>
          <p:cNvSpPr txBox="1"/>
          <p:nvPr/>
        </p:nvSpPr>
        <p:spPr>
          <a:xfrm>
            <a:off x="3630859" y="4549520"/>
            <a:ext cx="2358928" cy="1118255"/>
          </a:xfrm>
          <a:prstGeom prst="rect">
            <a:avLst/>
          </a:prstGeom>
          <a:noFill/>
        </p:spPr>
        <p:txBody>
          <a:bodyPr wrap="square" rtlCol="0">
            <a:spAutoFit/>
          </a:bodyPr>
          <a:lstStyle/>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二级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权限，即实验室管理员，</a:t>
            </a:r>
          </a:p>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拥有次高级权限</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，能</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对除成员管理和教学管理之外的全部信息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进行增删改查</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6619182" y="4539973"/>
            <a:ext cx="2167001" cy="1744067"/>
          </a:xfrm>
          <a:prstGeom prst="rect">
            <a:avLst/>
          </a:prstGeom>
          <a:noFill/>
        </p:spPr>
        <p:txBody>
          <a:bodyPr wrap="square" rtlCol="0">
            <a:spAutoFit/>
          </a:bodyPr>
          <a:lstStyle/>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三级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权限，即教师角色，</a:t>
            </a:r>
          </a:p>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拥有次低级权限</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只能对</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自己管辖</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内的教学管理和实验室管理中的部分信息进行</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增删改查。</a:t>
            </a:r>
          </a:p>
          <a:p>
            <a:endParaRPr lang="zh-CN" altLang="en-US" dirty="0"/>
          </a:p>
        </p:txBody>
      </p:sp>
      <p:sp>
        <p:nvSpPr>
          <p:cNvPr id="63" name="文本框 62"/>
          <p:cNvSpPr txBox="1"/>
          <p:nvPr/>
        </p:nvSpPr>
        <p:spPr>
          <a:xfrm>
            <a:off x="793732" y="1208729"/>
            <a:ext cx="1620957" cy="579646"/>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权限分析</a:t>
            </a:r>
            <a:endParaRPr lang="en-US" altLang="zh-CN" dirty="0"/>
          </a:p>
        </p:txBody>
      </p:sp>
      <p:grpSp>
        <p:nvGrpSpPr>
          <p:cNvPr id="64" name="组合 63"/>
          <p:cNvGrpSpPr/>
          <p:nvPr/>
        </p:nvGrpSpPr>
        <p:grpSpPr>
          <a:xfrm>
            <a:off x="5350292" y="317860"/>
            <a:ext cx="2160239" cy="400110"/>
            <a:chOff x="2693556" y="520253"/>
            <a:chExt cx="2160237" cy="400110"/>
          </a:xfrm>
        </p:grpSpPr>
        <p:sp>
          <p:nvSpPr>
            <p:cNvPr id="65" name="TextBox 15"/>
            <p:cNvSpPr txBox="1"/>
            <p:nvPr/>
          </p:nvSpPr>
          <p:spPr>
            <a:xfrm>
              <a:off x="2816624" y="520253"/>
              <a:ext cx="203716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技术路线及需求</a:t>
              </a: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622100" y="323247"/>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grpSp>
        <p:nvGrpSpPr>
          <p:cNvPr id="8" name="组合 7"/>
          <p:cNvGrpSpPr/>
          <p:nvPr/>
        </p:nvGrpSpPr>
        <p:grpSpPr>
          <a:xfrm>
            <a:off x="9478121" y="2046305"/>
            <a:ext cx="2284497" cy="2252737"/>
            <a:chOff x="9478121" y="2046305"/>
            <a:chExt cx="2284497" cy="2252737"/>
          </a:xfrm>
        </p:grpSpPr>
        <p:grpSp>
          <p:nvGrpSpPr>
            <p:cNvPr id="75" name="组合 74"/>
            <p:cNvGrpSpPr/>
            <p:nvPr/>
          </p:nvGrpSpPr>
          <p:grpSpPr>
            <a:xfrm>
              <a:off x="9478121" y="2046305"/>
              <a:ext cx="2284497" cy="2252737"/>
              <a:chOff x="1264642" y="2461907"/>
              <a:chExt cx="2284497" cy="2252737"/>
            </a:xfrm>
          </p:grpSpPr>
          <p:sp>
            <p:nvSpPr>
              <p:cNvPr id="85" name="六边形 84"/>
              <p:cNvSpPr/>
              <p:nvPr/>
            </p:nvSpPr>
            <p:spPr>
              <a:xfrm rot="5400000">
                <a:off x="1322445" y="2611486"/>
                <a:ext cx="2168889" cy="1869732"/>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上凸带形 86"/>
              <p:cNvSpPr/>
              <p:nvPr/>
            </p:nvSpPr>
            <p:spPr>
              <a:xfrm>
                <a:off x="1264642" y="4241135"/>
                <a:ext cx="2284497" cy="473509"/>
              </a:xfrm>
              <a:prstGeom prst="ribbon2">
                <a:avLst/>
              </a:prstGeom>
              <a:solidFill>
                <a:srgbClr val="F33E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9" name="文本框 88"/>
            <p:cNvSpPr txBox="1"/>
            <p:nvPr/>
          </p:nvSpPr>
          <p:spPr>
            <a:xfrm>
              <a:off x="10013063" y="2730588"/>
              <a:ext cx="1415772" cy="772006"/>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四</a:t>
              </a:r>
              <a:r>
                <a:rPr lang="zh-CN" altLang="en-US" b="1" dirty="0" smtClean="0">
                  <a:solidFill>
                    <a:schemeClr val="bg1"/>
                  </a:solidFill>
                  <a:latin typeface="微软雅黑" panose="020B0503020204020204" pitchFamily="34" charset="-122"/>
                  <a:ea typeface="微软雅黑" panose="020B0503020204020204" pitchFamily="34" charset="-122"/>
                </a:rPr>
                <a:t>级权限</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spcBef>
                  <a:spcPts val="500"/>
                </a:spcBef>
              </a:pPr>
              <a:r>
                <a:rPr lang="zh-CN" altLang="en-US" sz="1600" b="1" dirty="0" smtClean="0">
                  <a:solidFill>
                    <a:schemeClr val="bg1"/>
                  </a:solidFill>
                  <a:latin typeface="微软雅黑" panose="020B0503020204020204" pitchFamily="34" charset="-122"/>
                  <a:ea typeface="微软雅黑" panose="020B0503020204020204" pitchFamily="34" charset="-122"/>
                </a:rPr>
                <a:t>选课学生</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90" name="文本框 89"/>
          <p:cNvSpPr txBox="1"/>
          <p:nvPr/>
        </p:nvSpPr>
        <p:spPr>
          <a:xfrm>
            <a:off x="9548529" y="4534182"/>
            <a:ext cx="2167001" cy="1744067"/>
          </a:xfrm>
          <a:prstGeom prst="rect">
            <a:avLst/>
          </a:prstGeom>
          <a:noFill/>
        </p:spPr>
        <p:txBody>
          <a:bodyPr wrap="square" rtlCol="0">
            <a:spAutoFit/>
          </a:bodyPr>
          <a:lstStyle/>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四级</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权限，即学生角色，</a:t>
            </a:r>
          </a:p>
          <a:p>
            <a:pPr>
              <a:lnSpc>
                <a:spcPts val="2000"/>
              </a:lnSpc>
            </a:pP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拥有最低</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权限，只能对</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自己的各人信息</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进行查看</a:t>
            </a:r>
            <a:r>
              <a:rPr lang="zh-CN" altLang="en-US" sz="1400" dirty="0" smtClean="0">
                <a:solidFill>
                  <a:schemeClr val="tx1">
                    <a:lumMod val="85000"/>
                    <a:lumOff val="15000"/>
                  </a:schemeClr>
                </a:solidFill>
                <a:latin typeface="微软雅黑" panose="020B0503020204020204" pitchFamily="34" charset="-122"/>
                <a:ea typeface="微软雅黑" panose="020B0503020204020204" pitchFamily="34" charset="-122"/>
              </a:rPr>
              <a:t>，对自己所涉及的课程信息进行查看并提交</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作业。</a:t>
            </a:r>
          </a:p>
          <a:p>
            <a:endParaRPr lang="zh-CN" altLang="en-US" dirty="0"/>
          </a:p>
        </p:txBody>
      </p:sp>
      <p:sp>
        <p:nvSpPr>
          <p:cNvPr id="39" name="TextBox 34"/>
          <p:cNvSpPr txBox="1"/>
          <p:nvPr/>
        </p:nvSpPr>
        <p:spPr>
          <a:xfrm>
            <a:off x="7588005" y="340856"/>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sp>
        <p:nvSpPr>
          <p:cNvPr id="40" name="TextBox 23"/>
          <p:cNvSpPr txBox="1"/>
          <p:nvPr/>
        </p:nvSpPr>
        <p:spPr>
          <a:xfrm>
            <a:off x="9157813" y="327581"/>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41" name="组合 40"/>
          <p:cNvGrpSpPr/>
          <p:nvPr/>
        </p:nvGrpSpPr>
        <p:grpSpPr>
          <a:xfrm>
            <a:off x="11371719" y="6308726"/>
            <a:ext cx="826631" cy="549275"/>
            <a:chOff x="9868845" y="-64101"/>
            <a:chExt cx="826630" cy="549275"/>
          </a:xfrm>
        </p:grpSpPr>
        <p:sp>
          <p:nvSpPr>
            <p:cNvPr id="42" name="矩形 41"/>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8112522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inVertical)">
                                      <p:cBhvr>
                                        <p:cTn id="11" dur="500"/>
                                        <p:tgtEl>
                                          <p:spTgt spid="6"/>
                                        </p:tgtEl>
                                      </p:cBhvr>
                                    </p:animEffect>
                                  </p:childTnLst>
                                </p:cTn>
                              </p:par>
                            </p:childTnLst>
                          </p:cTn>
                        </p:par>
                        <p:par>
                          <p:cTn id="12" fill="hold">
                            <p:stCondLst>
                              <p:cond delay="1000"/>
                            </p:stCondLst>
                            <p:childTnLst>
                              <p:par>
                                <p:cTn id="13" presetID="16" presetClass="entr" presetSubtype="21"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60"/>
                                        </p:tgtEl>
                                        <p:attrNameLst>
                                          <p:attrName>style.visibility</p:attrName>
                                        </p:attrNameLst>
                                      </p:cBhvr>
                                      <p:to>
                                        <p:strVal val="visible"/>
                                      </p:to>
                                    </p:set>
                                    <p:animEffect transition="in" filter="barn(inVertical)">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barn(inVertical)">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barn(inVertical)">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barn(inVertical)">
                                      <p:cBhvr>
                                        <p:cTn id="39"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7551" y="2847439"/>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53168" y="1909678"/>
            <a:ext cx="1966959" cy="1966959"/>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4010943" y="2060848"/>
            <a:ext cx="4968552" cy="707886"/>
          </a:xfrm>
          <a:prstGeom prst="rect">
            <a:avLst/>
          </a:prstGeom>
          <a:noFill/>
        </p:spPr>
        <p:txBody>
          <a:bodyPr wrap="square" rtlCol="0">
            <a:spAutoFit/>
          </a:bodyPr>
          <a:lstStyle/>
          <a:p>
            <a:r>
              <a:rPr lang="zh-CN" altLang="en-US" sz="4000" b="1" dirty="0">
                <a:solidFill>
                  <a:srgbClr val="005499"/>
                </a:solidFill>
                <a:latin typeface="微软雅黑" panose="020B0503020204020204" pitchFamily="34" charset="-122"/>
                <a:ea typeface="微软雅黑" panose="020B0503020204020204" pitchFamily="34" charset="-122"/>
              </a:rPr>
              <a:t>系统</a:t>
            </a:r>
            <a:r>
              <a:rPr lang="zh-CN" altLang="en-US" sz="4000" b="1" dirty="0" smtClean="0">
                <a:solidFill>
                  <a:srgbClr val="005499"/>
                </a:solidFill>
                <a:latin typeface="微软雅黑" panose="020B0503020204020204" pitchFamily="34" charset="-122"/>
                <a:ea typeface="微软雅黑" panose="020B0503020204020204" pitchFamily="34" charset="-122"/>
              </a:rPr>
              <a:t>架构及系统设计</a:t>
            </a:r>
            <a:endParaRPr lang="zh-CN" altLang="en-US" sz="4000" b="1" dirty="0">
              <a:solidFill>
                <a:srgbClr val="005499"/>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803031" y="2971591"/>
            <a:ext cx="3672408" cy="1554272"/>
          </a:xfrm>
          <a:prstGeom prst="rect">
            <a:avLst/>
          </a:prstGeom>
          <a:noFill/>
        </p:spPr>
        <p:txBody>
          <a:bodyPr wrap="square" rtlCol="0">
            <a:spAutoFit/>
          </a:bodyPr>
          <a:lstStyle/>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系统逻辑结构</a:t>
            </a:r>
            <a:endParaRPr lang="en-US" altLang="zh-CN" dirty="0" smtClean="0">
              <a:solidFill>
                <a:srgbClr val="005499"/>
              </a:solidFill>
              <a:latin typeface="微软雅黑" panose="020B0503020204020204" pitchFamily="34" charset="-122"/>
              <a:ea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系统功能模块设计</a:t>
            </a:r>
            <a:endParaRPr lang="en-US" altLang="zh-CN" dirty="0" smtClean="0">
              <a:solidFill>
                <a:srgbClr val="005499"/>
              </a:solidFill>
              <a:latin typeface="微软雅黑" panose="020B0503020204020204" pitchFamily="34" charset="-122"/>
              <a:ea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系统数据库设计</a:t>
            </a:r>
            <a:endParaRPr lang="zh-CN" altLang="en-US" sz="2400" dirty="0">
              <a:solidFill>
                <a:srgbClr val="005499"/>
              </a:solidFill>
              <a:latin typeface="微软雅黑" panose="020B0503020204020204" pitchFamily="34" charset="-122"/>
              <a:ea typeface="微软雅黑" panose="020B0503020204020204" pitchFamily="34" charset="-122"/>
            </a:endParaRPr>
          </a:p>
        </p:txBody>
      </p:sp>
      <p:sp>
        <p:nvSpPr>
          <p:cNvPr id="6" name="同侧圆角矩形 5"/>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0657471"/>
      </p:ext>
    </p:extLst>
  </p:cSld>
  <p:clrMapOvr>
    <a:masterClrMapping/>
  </p:clrMapOvr>
  <p:transition spd="slow">
    <p:pull/>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8" name="TextBox 27"/>
          <p:cNvSpPr txBox="1"/>
          <p:nvPr/>
        </p:nvSpPr>
        <p:spPr>
          <a:xfrm>
            <a:off x="5182140" y="322575"/>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489342" y="1269554"/>
            <a:ext cx="2339102" cy="579646"/>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系统逻辑</a:t>
            </a:r>
            <a:r>
              <a:rPr lang="zh-CN" altLang="en-US" dirty="0" smtClean="0"/>
              <a:t>结构</a:t>
            </a:r>
          </a:p>
        </p:txBody>
      </p:sp>
      <p:grpSp>
        <p:nvGrpSpPr>
          <p:cNvPr id="64" name="组合 63"/>
          <p:cNvGrpSpPr/>
          <p:nvPr/>
        </p:nvGrpSpPr>
        <p:grpSpPr>
          <a:xfrm>
            <a:off x="7295565" y="325195"/>
            <a:ext cx="1802409" cy="400110"/>
            <a:chOff x="2693556" y="519298"/>
            <a:chExt cx="1802407" cy="400110"/>
          </a:xfrm>
        </p:grpSpPr>
        <p:sp>
          <p:nvSpPr>
            <p:cNvPr id="65" name="TextBox 15"/>
            <p:cNvSpPr txBox="1"/>
            <p:nvPr/>
          </p:nvSpPr>
          <p:spPr>
            <a:xfrm>
              <a:off x="2818302" y="519298"/>
              <a:ext cx="1677661"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架构与设计</a:t>
              </a:r>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10621184" y="317310"/>
            <a:ext cx="1577166"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a:t>
            </a:r>
            <a:r>
              <a:rPr lang="zh-CN" altLang="en-US" sz="2000" dirty="0">
                <a:solidFill>
                  <a:srgbClr val="005499"/>
                </a:solidFill>
                <a:latin typeface="微软雅黑" panose="020B0503020204020204" pitchFamily="34" charset="-122"/>
              </a:rPr>
              <a:t>与展望</a:t>
            </a:r>
          </a:p>
          <a:p>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9" name="文本框 168"/>
          <p:cNvSpPr txBox="1"/>
          <p:nvPr/>
        </p:nvSpPr>
        <p:spPr>
          <a:xfrm>
            <a:off x="479820" y="2205658"/>
            <a:ext cx="3057247" cy="1923604"/>
          </a:xfrm>
          <a:prstGeom prst="rect">
            <a:avLst/>
          </a:prstGeom>
          <a:noFill/>
        </p:spPr>
        <p:txBody>
          <a:bodyPr wrap="square" rtlCol="0">
            <a:spAutoFit/>
          </a:bodyPr>
          <a:lstStyle/>
          <a:p>
            <a:pPr>
              <a:defRPr/>
            </a:pPr>
            <a:r>
              <a:rPr lang="zh-CN" altLang="en-US" sz="1700" dirty="0">
                <a:solidFill>
                  <a:schemeClr val="bg1">
                    <a:lumMod val="50000"/>
                  </a:schemeClr>
                </a:solidFill>
                <a:latin typeface="Arial" pitchFamily="34" charset="0"/>
                <a:ea typeface="微软雅黑" pitchFamily="34" charset="-122"/>
              </a:rPr>
              <a:t>系统的开发采用了面向对象和模块化的设计方法，结合了计算机网络</a:t>
            </a:r>
            <a:r>
              <a:rPr lang="zh-CN" altLang="en-US" sz="1700" dirty="0" smtClean="0">
                <a:solidFill>
                  <a:schemeClr val="bg1">
                    <a:lumMod val="50000"/>
                  </a:schemeClr>
                </a:solidFill>
                <a:latin typeface="Arial" pitchFamily="34" charset="0"/>
                <a:ea typeface="微软雅黑" pitchFamily="34" charset="-122"/>
              </a:rPr>
              <a:t>、中间</a:t>
            </a:r>
            <a:r>
              <a:rPr lang="zh-CN" altLang="en-US" sz="1700" dirty="0">
                <a:solidFill>
                  <a:schemeClr val="bg1">
                    <a:lumMod val="50000"/>
                  </a:schemeClr>
                </a:solidFill>
                <a:latin typeface="Arial" pitchFamily="34" charset="0"/>
                <a:ea typeface="微软雅黑" pitchFamily="34" charset="-122"/>
              </a:rPr>
              <a:t>件</a:t>
            </a:r>
            <a:r>
              <a:rPr lang="en-US" altLang="zh-CN" sz="1700" dirty="0">
                <a:solidFill>
                  <a:schemeClr val="bg1">
                    <a:lumMod val="50000"/>
                  </a:schemeClr>
                </a:solidFill>
                <a:latin typeface="Arial" pitchFamily="34" charset="0"/>
                <a:ea typeface="微软雅黑" pitchFamily="34" charset="-122"/>
              </a:rPr>
              <a:t>Server</a:t>
            </a:r>
            <a:r>
              <a:rPr lang="zh-CN" altLang="en-US" sz="1700" dirty="0">
                <a:solidFill>
                  <a:schemeClr val="bg1">
                    <a:lumMod val="50000"/>
                  </a:schemeClr>
                </a:solidFill>
                <a:latin typeface="Arial" pitchFamily="34" charset="0"/>
                <a:ea typeface="微软雅黑" pitchFamily="34" charset="-122"/>
              </a:rPr>
              <a:t>三层结构设计思想和</a:t>
            </a:r>
            <a:r>
              <a:rPr lang="en-US" altLang="zh-CN" sz="1700" dirty="0">
                <a:solidFill>
                  <a:schemeClr val="bg1">
                    <a:lumMod val="50000"/>
                  </a:schemeClr>
                </a:solidFill>
                <a:latin typeface="Arial" pitchFamily="34" charset="0"/>
                <a:ea typeface="微软雅黑" pitchFamily="34" charset="-122"/>
              </a:rPr>
              <a:t>mvc3</a:t>
            </a:r>
            <a:r>
              <a:rPr lang="zh-CN" altLang="en-US" sz="1700" dirty="0">
                <a:solidFill>
                  <a:schemeClr val="bg1">
                    <a:lumMod val="50000"/>
                  </a:schemeClr>
                </a:solidFill>
                <a:latin typeface="Arial" pitchFamily="34" charset="0"/>
                <a:ea typeface="微软雅黑" pitchFamily="34" charset="-122"/>
              </a:rPr>
              <a:t>层</a:t>
            </a:r>
            <a:r>
              <a:rPr lang="zh-CN" altLang="en-US" sz="1700" dirty="0" smtClean="0">
                <a:solidFill>
                  <a:schemeClr val="bg1">
                    <a:lumMod val="50000"/>
                  </a:schemeClr>
                </a:solidFill>
                <a:latin typeface="Arial" pitchFamily="34" charset="0"/>
                <a:ea typeface="微软雅黑" pitchFamily="34" charset="-122"/>
              </a:rPr>
              <a:t>架构；在</a:t>
            </a:r>
            <a:r>
              <a:rPr lang="en-US" altLang="zh-CN" sz="1700" dirty="0" smtClean="0">
                <a:solidFill>
                  <a:schemeClr val="bg1">
                    <a:lumMod val="50000"/>
                  </a:schemeClr>
                </a:solidFill>
                <a:latin typeface="Arial" pitchFamily="34" charset="0"/>
                <a:ea typeface="微软雅黑" pitchFamily="34" charset="-122"/>
              </a:rPr>
              <a:t>Windows7</a:t>
            </a:r>
            <a:r>
              <a:rPr lang="zh-CN" altLang="en-US" sz="1700" dirty="0">
                <a:solidFill>
                  <a:schemeClr val="bg1">
                    <a:lumMod val="50000"/>
                  </a:schemeClr>
                </a:solidFill>
                <a:latin typeface="Arial" pitchFamily="34" charset="0"/>
                <a:ea typeface="微软雅黑" pitchFamily="34" charset="-122"/>
              </a:rPr>
              <a:t>作</a:t>
            </a:r>
            <a:r>
              <a:rPr lang="zh-CN" altLang="en-US" sz="1700" dirty="0" smtClean="0">
                <a:solidFill>
                  <a:schemeClr val="bg1">
                    <a:lumMod val="50000"/>
                  </a:schemeClr>
                </a:solidFill>
                <a:latin typeface="Arial" pitchFamily="34" charset="0"/>
                <a:ea typeface="微软雅黑" pitchFamily="34" charset="-122"/>
              </a:rPr>
              <a:t>系统；</a:t>
            </a:r>
            <a:r>
              <a:rPr lang="en-US" altLang="zh-CN" sz="1700" dirty="0" smtClean="0">
                <a:solidFill>
                  <a:schemeClr val="bg1">
                    <a:lumMod val="50000"/>
                  </a:schemeClr>
                </a:solidFill>
                <a:latin typeface="Arial" pitchFamily="34" charset="0"/>
                <a:ea typeface="微软雅黑" pitchFamily="34" charset="-122"/>
              </a:rPr>
              <a:t>MySQL</a:t>
            </a:r>
            <a:r>
              <a:rPr lang="zh-CN" altLang="en-US" sz="1700" dirty="0" smtClean="0">
                <a:solidFill>
                  <a:schemeClr val="bg1">
                    <a:lumMod val="50000"/>
                  </a:schemeClr>
                </a:solidFill>
                <a:latin typeface="Arial" pitchFamily="34" charset="0"/>
                <a:ea typeface="微软雅黑" pitchFamily="34" charset="-122"/>
              </a:rPr>
              <a:t>作后台数据库；采用</a:t>
            </a:r>
            <a:r>
              <a:rPr lang="en-US" altLang="zh-CN" sz="1700" dirty="0">
                <a:solidFill>
                  <a:schemeClr val="bg1">
                    <a:lumMod val="50000"/>
                  </a:schemeClr>
                </a:solidFill>
                <a:latin typeface="Arial" pitchFamily="34" charset="0"/>
                <a:ea typeface="微软雅黑" pitchFamily="34" charset="-122"/>
              </a:rPr>
              <a:t>Java</a:t>
            </a:r>
            <a:r>
              <a:rPr lang="zh-CN" altLang="en-US" sz="1700" dirty="0">
                <a:solidFill>
                  <a:schemeClr val="bg1">
                    <a:lumMod val="50000"/>
                  </a:schemeClr>
                </a:solidFill>
                <a:latin typeface="Arial" pitchFamily="34" charset="0"/>
                <a:ea typeface="微软雅黑" pitchFamily="34" charset="-122"/>
              </a:rPr>
              <a:t>和</a:t>
            </a:r>
            <a:r>
              <a:rPr lang="en-US" altLang="zh-CN" sz="1700" dirty="0" err="1">
                <a:solidFill>
                  <a:schemeClr val="bg1">
                    <a:lumMod val="50000"/>
                  </a:schemeClr>
                </a:solidFill>
                <a:latin typeface="Arial" pitchFamily="34" charset="0"/>
                <a:ea typeface="微软雅黑" pitchFamily="34" charset="-122"/>
              </a:rPr>
              <a:t>jsp</a:t>
            </a:r>
            <a:r>
              <a:rPr lang="zh-CN" altLang="en-US" sz="1700" dirty="0">
                <a:solidFill>
                  <a:schemeClr val="bg1">
                    <a:lumMod val="50000"/>
                  </a:schemeClr>
                </a:solidFill>
                <a:latin typeface="Arial" pitchFamily="34" charset="0"/>
                <a:ea typeface="微软雅黑" pitchFamily="34" charset="-122"/>
              </a:rPr>
              <a:t>语言。</a:t>
            </a:r>
          </a:p>
        </p:txBody>
      </p:sp>
      <p:graphicFrame>
        <p:nvGraphicFramePr>
          <p:cNvPr id="3" name="对象 2"/>
          <p:cNvGraphicFramePr>
            <a:graphicFrameLocks noChangeAspect="1"/>
          </p:cNvGraphicFramePr>
          <p:nvPr>
            <p:extLst>
              <p:ext uri="{D42A27DB-BD31-4B8C-83A1-F6EECF244321}">
                <p14:modId xmlns:p14="http://schemas.microsoft.com/office/powerpoint/2010/main" val="17502847"/>
              </p:ext>
            </p:extLst>
          </p:nvPr>
        </p:nvGraphicFramePr>
        <p:xfrm>
          <a:off x="4442991" y="1329740"/>
          <a:ext cx="6419850" cy="4953426"/>
        </p:xfrm>
        <a:graphic>
          <a:graphicData uri="http://schemas.openxmlformats.org/presentationml/2006/ole">
            <mc:AlternateContent xmlns:mc="http://schemas.openxmlformats.org/markup-compatibility/2006">
              <mc:Choice xmlns:v="urn:schemas-microsoft-com:vml" Requires="v">
                <p:oleObj spid="_x0000_s3123" name="Visio" r:id="rId6" imgW="5972172" imgH="5076911" progId="Visio.Drawing.11">
                  <p:embed/>
                </p:oleObj>
              </mc:Choice>
              <mc:Fallback>
                <p:oleObj name="Visio" r:id="rId6" imgW="5972172" imgH="5076911" progId="Visio.Drawing.11">
                  <p:embed/>
                  <p:pic>
                    <p:nvPicPr>
                      <p:cNvPr id="0" name="Object 2"/>
                      <p:cNvPicPr>
                        <a:picLocks noChangeAspect="1" noChangeArrowheads="1"/>
                      </p:cNvPicPr>
                      <p:nvPr/>
                    </p:nvPicPr>
                    <p:blipFill>
                      <a:blip r:embed="rId7"/>
                      <a:srcRect/>
                      <a:stretch>
                        <a:fillRect/>
                      </a:stretch>
                    </p:blipFill>
                    <p:spPr bwMode="auto">
                      <a:xfrm>
                        <a:off x="4442991" y="1329740"/>
                        <a:ext cx="6419850" cy="4953426"/>
                      </a:xfrm>
                      <a:prstGeom prst="rect">
                        <a:avLst/>
                      </a:prstGeom>
                      <a:noFill/>
                    </p:spPr>
                  </p:pic>
                </p:oleObj>
              </mc:Fallback>
            </mc:AlternateContent>
          </a:graphicData>
        </a:graphic>
      </p:graphicFrame>
      <p:sp>
        <p:nvSpPr>
          <p:cNvPr id="19" name="TextBox 23"/>
          <p:cNvSpPr txBox="1"/>
          <p:nvPr/>
        </p:nvSpPr>
        <p:spPr>
          <a:xfrm>
            <a:off x="9157813" y="327581"/>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20" name="组合 19"/>
          <p:cNvGrpSpPr/>
          <p:nvPr/>
        </p:nvGrpSpPr>
        <p:grpSpPr>
          <a:xfrm>
            <a:off x="11371719" y="6308726"/>
            <a:ext cx="826631" cy="549275"/>
            <a:chOff x="9868845" y="-64101"/>
            <a:chExt cx="826630" cy="549275"/>
          </a:xfrm>
        </p:grpSpPr>
        <p:sp>
          <p:nvSpPr>
            <p:cNvPr id="21" name="矩形 20"/>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742388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500"/>
                                  </p:stCondLst>
                                  <p:childTnLst>
                                    <p:set>
                                      <p:cBhvr>
                                        <p:cTn id="6" dur="1" fill="hold">
                                          <p:stCondLst>
                                            <p:cond delay="0"/>
                                          </p:stCondLst>
                                        </p:cTn>
                                        <p:tgtEl>
                                          <p:spTgt spid="169"/>
                                        </p:tgtEl>
                                        <p:attrNameLst>
                                          <p:attrName>style.visibility</p:attrName>
                                        </p:attrNameLst>
                                      </p:cBhvr>
                                      <p:to>
                                        <p:strVal val="visible"/>
                                      </p:to>
                                    </p:set>
                                    <p:animEffect transition="in" filter="barn(inVertical)">
                                      <p:cBhvr>
                                        <p:cTn id="7" dur="500"/>
                                        <p:tgtEl>
                                          <p:spTgt spid="169"/>
                                        </p:tgtEl>
                                      </p:cBhvr>
                                    </p:animEffect>
                                  </p:childTnLst>
                                </p:cTn>
                              </p:par>
                            </p:childTnLst>
                          </p:cTn>
                        </p:par>
                        <p:par>
                          <p:cTn id="8" fill="hold">
                            <p:stCondLst>
                              <p:cond delay="1000"/>
                            </p:stCondLst>
                            <p:childTnLst>
                              <p:par>
                                <p:cTn id="9" presetID="16" presetClass="entr" presetSubtype="21"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inVertical)">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8" name="TextBox 27"/>
          <p:cNvSpPr txBox="1"/>
          <p:nvPr/>
        </p:nvSpPr>
        <p:spPr>
          <a:xfrm>
            <a:off x="5182140" y="322575"/>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301476" y="1355677"/>
            <a:ext cx="2339102" cy="579646"/>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功能模块设计</a:t>
            </a:r>
            <a:endParaRPr lang="en-US" altLang="zh-CN" dirty="0"/>
          </a:p>
        </p:txBody>
      </p:sp>
      <p:grpSp>
        <p:nvGrpSpPr>
          <p:cNvPr id="64" name="组合 63"/>
          <p:cNvGrpSpPr/>
          <p:nvPr/>
        </p:nvGrpSpPr>
        <p:grpSpPr>
          <a:xfrm>
            <a:off x="7295565" y="325195"/>
            <a:ext cx="1802409" cy="400110"/>
            <a:chOff x="2693556" y="519298"/>
            <a:chExt cx="1802407" cy="400110"/>
          </a:xfrm>
        </p:grpSpPr>
        <p:sp>
          <p:nvSpPr>
            <p:cNvPr id="65" name="TextBox 15"/>
            <p:cNvSpPr txBox="1"/>
            <p:nvPr/>
          </p:nvSpPr>
          <p:spPr>
            <a:xfrm>
              <a:off x="2818302" y="519298"/>
              <a:ext cx="1677661"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架构与设计</a:t>
              </a: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10621184" y="317310"/>
            <a:ext cx="1577166"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a:t>
            </a:r>
            <a:r>
              <a:rPr lang="zh-CN" altLang="en-US" sz="2000" dirty="0">
                <a:solidFill>
                  <a:srgbClr val="005499"/>
                </a:solidFill>
                <a:latin typeface="微软雅黑" panose="020B0503020204020204" pitchFamily="34" charset="-122"/>
              </a:rPr>
              <a:t>与展望</a:t>
            </a:r>
          </a:p>
          <a:p>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6" name="矩形 95"/>
          <p:cNvSpPr/>
          <p:nvPr/>
        </p:nvSpPr>
        <p:spPr>
          <a:xfrm>
            <a:off x="6378993" y="1364625"/>
            <a:ext cx="2368669" cy="434492"/>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a:solidFill>
                  <a:srgbClr val="000000"/>
                </a:solidFill>
                <a:effectLst/>
                <a:latin typeface="+mn-ea"/>
                <a:cs typeface="Times New Roman" panose="02020603050405020304" pitchFamily="18" charset="0"/>
              </a:rPr>
              <a:t>实验室管理系统</a:t>
            </a:r>
            <a:endParaRPr lang="zh-CN" sz="1500" b="1" kern="100" dirty="0">
              <a:effectLst/>
              <a:latin typeface="+mn-ea"/>
              <a:cs typeface="Times New Roman" panose="02020603050405020304" pitchFamily="18" charset="0"/>
            </a:endParaRPr>
          </a:p>
        </p:txBody>
      </p:sp>
      <p:sp>
        <p:nvSpPr>
          <p:cNvPr id="94" name="矩形 93"/>
          <p:cNvSpPr/>
          <p:nvPr/>
        </p:nvSpPr>
        <p:spPr>
          <a:xfrm>
            <a:off x="3100106" y="2522400"/>
            <a:ext cx="1458353" cy="514028"/>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a:solidFill>
                  <a:srgbClr val="000000"/>
                </a:solidFill>
                <a:effectLst/>
                <a:latin typeface="+mn-ea"/>
                <a:cs typeface="Times New Roman" panose="02020603050405020304" pitchFamily="18" charset="0"/>
              </a:rPr>
              <a:t>实验室管理</a:t>
            </a:r>
            <a:endParaRPr lang="zh-CN" sz="1500" b="1" kern="100" dirty="0">
              <a:effectLst/>
              <a:latin typeface="+mn-ea"/>
              <a:cs typeface="Times New Roman" panose="02020603050405020304" pitchFamily="18" charset="0"/>
            </a:endParaRPr>
          </a:p>
        </p:txBody>
      </p:sp>
      <p:sp>
        <p:nvSpPr>
          <p:cNvPr id="92" name="矩形 91"/>
          <p:cNvSpPr/>
          <p:nvPr/>
        </p:nvSpPr>
        <p:spPr>
          <a:xfrm>
            <a:off x="5029676" y="2522400"/>
            <a:ext cx="1389934" cy="514028"/>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a:solidFill>
                  <a:srgbClr val="000000"/>
                </a:solidFill>
                <a:effectLst/>
                <a:latin typeface="+mn-ea"/>
                <a:cs typeface="Times New Roman" panose="02020603050405020304" pitchFamily="18" charset="0"/>
              </a:rPr>
              <a:t>实验教学管理</a:t>
            </a:r>
            <a:endParaRPr lang="zh-CN" sz="1500" b="1" kern="100" dirty="0">
              <a:effectLst/>
              <a:latin typeface="+mn-ea"/>
              <a:cs typeface="Times New Roman" panose="02020603050405020304" pitchFamily="18" charset="0"/>
            </a:endParaRPr>
          </a:p>
        </p:txBody>
      </p:sp>
      <p:sp>
        <p:nvSpPr>
          <p:cNvPr id="90" name="矩形 89"/>
          <p:cNvSpPr/>
          <p:nvPr/>
        </p:nvSpPr>
        <p:spPr>
          <a:xfrm>
            <a:off x="6890827" y="2522400"/>
            <a:ext cx="1387529" cy="514028"/>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a:solidFill>
                  <a:srgbClr val="000000"/>
                </a:solidFill>
                <a:effectLst/>
                <a:latin typeface="+mn-ea"/>
                <a:cs typeface="Times New Roman" panose="02020603050405020304" pitchFamily="18" charset="0"/>
              </a:rPr>
              <a:t>个人管理</a:t>
            </a:r>
            <a:endParaRPr lang="zh-CN" sz="1500" b="1" kern="100">
              <a:effectLst/>
              <a:latin typeface="+mn-ea"/>
              <a:cs typeface="Times New Roman" panose="02020603050405020304" pitchFamily="18" charset="0"/>
            </a:endParaRPr>
          </a:p>
        </p:txBody>
      </p:sp>
      <p:sp>
        <p:nvSpPr>
          <p:cNvPr id="88" name="矩形 87"/>
          <p:cNvSpPr/>
          <p:nvPr/>
        </p:nvSpPr>
        <p:spPr>
          <a:xfrm>
            <a:off x="8791425" y="2522400"/>
            <a:ext cx="1283536" cy="514028"/>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a:solidFill>
                  <a:srgbClr val="000000"/>
                </a:solidFill>
                <a:effectLst/>
                <a:latin typeface="+mn-ea"/>
                <a:cs typeface="Times New Roman" panose="02020603050405020304" pitchFamily="18" charset="0"/>
              </a:rPr>
              <a:t>成员管理</a:t>
            </a:r>
            <a:endParaRPr lang="zh-CN" sz="1500" b="1" kern="100">
              <a:effectLst/>
              <a:latin typeface="+mn-ea"/>
              <a:cs typeface="Times New Roman" panose="02020603050405020304" pitchFamily="18" charset="0"/>
            </a:endParaRPr>
          </a:p>
        </p:txBody>
      </p:sp>
      <p:sp>
        <p:nvSpPr>
          <p:cNvPr id="86" name="矩形 85"/>
          <p:cNvSpPr/>
          <p:nvPr/>
        </p:nvSpPr>
        <p:spPr>
          <a:xfrm>
            <a:off x="10545517" y="2522400"/>
            <a:ext cx="1366179" cy="514028"/>
          </a:xfrm>
          <a:prstGeom prst="rect">
            <a:avLst/>
          </a:prstGeom>
          <a:solidFill>
            <a:schemeClr val="tx2">
              <a:lumMod val="40000"/>
              <a:lumOff val="6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a:solidFill>
                  <a:srgbClr val="000000"/>
                </a:solidFill>
                <a:effectLst/>
                <a:latin typeface="+mn-ea"/>
                <a:cs typeface="Times New Roman" panose="02020603050405020304" pitchFamily="18" charset="0"/>
              </a:rPr>
              <a:t>公告管理</a:t>
            </a:r>
            <a:endParaRPr lang="zh-CN" sz="1500" b="1" kern="100">
              <a:effectLst/>
              <a:latin typeface="+mn-ea"/>
              <a:cs typeface="Times New Roman" panose="02020603050405020304" pitchFamily="18" charset="0"/>
            </a:endParaRPr>
          </a:p>
        </p:txBody>
      </p:sp>
      <p:grpSp>
        <p:nvGrpSpPr>
          <p:cNvPr id="179" name="组合 178"/>
          <p:cNvGrpSpPr/>
          <p:nvPr/>
        </p:nvGrpSpPr>
        <p:grpSpPr>
          <a:xfrm>
            <a:off x="3811061" y="1809976"/>
            <a:ext cx="7417545" cy="712425"/>
            <a:chOff x="3747228" y="1943183"/>
            <a:chExt cx="7417545" cy="712425"/>
          </a:xfrm>
        </p:grpSpPr>
        <p:cxnSp>
          <p:nvCxnSpPr>
            <p:cNvPr id="80" name="直接连接符 79"/>
            <p:cNvCxnSpPr/>
            <p:nvPr/>
          </p:nvCxnSpPr>
          <p:spPr>
            <a:xfrm flipH="1">
              <a:off x="3747228" y="2272994"/>
              <a:ext cx="7417545" cy="0"/>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V="1">
              <a:off x="3752191" y="2272994"/>
              <a:ext cx="0" cy="382613"/>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flipV="1">
              <a:off x="5649900" y="2272994"/>
              <a:ext cx="0" cy="382613"/>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7491914" y="1943183"/>
              <a:ext cx="0" cy="712425"/>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9353065" y="2272994"/>
              <a:ext cx="0" cy="382613"/>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V="1">
              <a:off x="11149668" y="2272994"/>
              <a:ext cx="0" cy="382613"/>
            </a:xfrm>
            <a:prstGeom prst="line">
              <a:avLst/>
            </a:prstGeom>
            <a:solidFill>
              <a:schemeClr val="tx2">
                <a:lumMod val="60000"/>
                <a:lumOff val="40000"/>
              </a:schemeClr>
            </a:solidFill>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p:cNvGrpSpPr/>
          <p:nvPr/>
        </p:nvGrpSpPr>
        <p:grpSpPr>
          <a:xfrm>
            <a:off x="3097723" y="3036428"/>
            <a:ext cx="1458619" cy="2407740"/>
            <a:chOff x="3802226" y="3214423"/>
            <a:chExt cx="1337095" cy="1953721"/>
          </a:xfrm>
          <a:solidFill>
            <a:schemeClr val="tx2">
              <a:lumMod val="40000"/>
              <a:lumOff val="60000"/>
            </a:schemeClr>
          </a:solidFill>
        </p:grpSpPr>
        <p:sp>
          <p:nvSpPr>
            <p:cNvPr id="98" name="矩形 97"/>
            <p:cNvSpPr/>
            <p:nvPr/>
          </p:nvSpPr>
          <p:spPr>
            <a:xfrm>
              <a:off x="3802226"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rgbClr val="000000"/>
                  </a:solidFill>
                  <a:latin typeface="+mn-ea"/>
                  <a:cs typeface="Times New Roman" panose="02020603050405020304" pitchFamily="18" charset="0"/>
                </a:rPr>
                <a:t>实验室</a:t>
              </a:r>
              <a:endParaRPr lang="en-US" altLang="zh-CN" sz="1500" b="1" kern="100" dirty="0" smtClean="0">
                <a:solidFill>
                  <a:srgbClr val="000000"/>
                </a:solidFill>
                <a:latin typeface="+mn-ea"/>
                <a:cs typeface="Times New Roman" panose="02020603050405020304" pitchFamily="18" charset="0"/>
              </a:endParaRPr>
            </a:p>
            <a:p>
              <a:pPr algn="ctr">
                <a:spcAft>
                  <a:spcPts val="0"/>
                </a:spcAft>
              </a:pPr>
              <a:r>
                <a:rPr lang="zh-CN" altLang="en-US" sz="1500" b="1" kern="100" dirty="0" smtClean="0">
                  <a:solidFill>
                    <a:srgbClr val="000000"/>
                  </a:solidFill>
                  <a:latin typeface="+mn-ea"/>
                  <a:cs typeface="Times New Roman" panose="02020603050405020304" pitchFamily="18" charset="0"/>
                </a:rPr>
                <a:t>类别管理</a:t>
              </a:r>
              <a:endParaRPr lang="zh-CN" sz="1500" b="1" kern="100" dirty="0">
                <a:effectLst/>
                <a:latin typeface="+mn-ea"/>
                <a:cs typeface="Times New Roman" panose="02020603050405020304" pitchFamily="18" charset="0"/>
              </a:endParaRPr>
            </a:p>
          </p:txBody>
        </p:sp>
        <p:sp>
          <p:nvSpPr>
            <p:cNvPr id="100" name="矩形 99"/>
            <p:cNvSpPr/>
            <p:nvPr/>
          </p:nvSpPr>
          <p:spPr>
            <a:xfrm>
              <a:off x="4283107"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a:solidFill>
                    <a:schemeClr val="tx1"/>
                  </a:solidFill>
                  <a:latin typeface="+mn-ea"/>
                  <a:cs typeface="Times New Roman" panose="02020603050405020304" pitchFamily="18" charset="0"/>
                </a:rPr>
                <a:t>实验室</a:t>
              </a:r>
              <a:endParaRPr lang="en-US" altLang="zh-CN" sz="1500" b="1" kern="100" dirty="0" smtClean="0">
                <a:solidFill>
                  <a:schemeClr val="tx1"/>
                </a:solidFill>
                <a:effectLst/>
                <a:latin typeface="+mn-ea"/>
                <a:cs typeface="Times New Roman" panose="02020603050405020304" pitchFamily="18" charset="0"/>
              </a:endParaRPr>
            </a:p>
            <a:p>
              <a:pPr algn="ctr">
                <a:spcAft>
                  <a:spcPts val="0"/>
                </a:spcAft>
              </a:pPr>
              <a:r>
                <a:rPr lang="zh-CN" altLang="en-US" sz="1500" b="1" kern="100" dirty="0" smtClean="0">
                  <a:solidFill>
                    <a:schemeClr val="tx1"/>
                  </a:solidFill>
                  <a:effectLst/>
                  <a:latin typeface="+mn-ea"/>
                  <a:cs typeface="Times New Roman" panose="02020603050405020304" pitchFamily="18" charset="0"/>
                </a:rPr>
                <a:t>器材管理</a:t>
              </a:r>
              <a:endParaRPr lang="zh-CN" sz="1500" b="1" kern="100" dirty="0">
                <a:solidFill>
                  <a:schemeClr val="tx1"/>
                </a:solidFill>
                <a:effectLst/>
                <a:latin typeface="+mn-ea"/>
                <a:cs typeface="Times New Roman" panose="02020603050405020304" pitchFamily="18" charset="0"/>
              </a:endParaRPr>
            </a:p>
          </p:txBody>
        </p:sp>
        <p:sp>
          <p:nvSpPr>
            <p:cNvPr id="101" name="矩形 100"/>
            <p:cNvSpPr/>
            <p:nvPr/>
          </p:nvSpPr>
          <p:spPr>
            <a:xfrm>
              <a:off x="4786503"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rgbClr val="000000"/>
                  </a:solidFill>
                  <a:latin typeface="+mn-ea"/>
                  <a:cs typeface="Times New Roman" panose="02020603050405020304" pitchFamily="18" charset="0"/>
                </a:rPr>
                <a:t>实验室教室申请</a:t>
              </a:r>
              <a:endParaRPr lang="en-US" altLang="zh-CN" sz="1500" b="1" kern="100" dirty="0" smtClean="0">
                <a:solidFill>
                  <a:srgbClr val="000000"/>
                </a:solidFill>
                <a:effectLst/>
                <a:latin typeface="+mn-ea"/>
                <a:cs typeface="Times New Roman" panose="02020603050405020304" pitchFamily="18" charset="0"/>
              </a:endParaRPr>
            </a:p>
          </p:txBody>
        </p:sp>
        <p:cxnSp>
          <p:nvCxnSpPr>
            <p:cNvPr id="104" name="直接连接符 103"/>
            <p:cNvCxnSpPr/>
            <p:nvPr/>
          </p:nvCxnSpPr>
          <p:spPr>
            <a:xfrm flipH="1">
              <a:off x="3952713" y="3439296"/>
              <a:ext cx="1027106" cy="1"/>
            </a:xfrm>
            <a:prstGeom prst="line">
              <a:avLst/>
            </a:pr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3952710" y="3439296"/>
              <a:ext cx="0" cy="285747"/>
            </a:xfrm>
            <a:prstGeom prst="line">
              <a:avLst/>
            </a:pr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4979819" y="3439296"/>
              <a:ext cx="0" cy="285747"/>
            </a:xfrm>
            <a:prstGeom prst="line">
              <a:avLst/>
            </a:pr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V="1">
              <a:off x="4473816" y="3214423"/>
              <a:ext cx="0" cy="519323"/>
            </a:xfrm>
            <a:prstGeom prst="line">
              <a:avLst/>
            </a:prstGeom>
            <a:grpFill/>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grpSp>
      <p:grpSp>
        <p:nvGrpSpPr>
          <p:cNvPr id="109" name="组合 108"/>
          <p:cNvGrpSpPr/>
          <p:nvPr/>
        </p:nvGrpSpPr>
        <p:grpSpPr>
          <a:xfrm>
            <a:off x="4678063" y="3036430"/>
            <a:ext cx="1989585" cy="2399474"/>
            <a:chOff x="0" y="843866"/>
            <a:chExt cx="6543675" cy="651559"/>
          </a:xfrm>
          <a:solidFill>
            <a:schemeClr val="tx2">
              <a:lumMod val="40000"/>
              <a:lumOff val="60000"/>
            </a:schemeClr>
          </a:solidFill>
        </p:grpSpPr>
        <p:cxnSp>
          <p:nvCxnSpPr>
            <p:cNvPr id="112" name="直接连接符 111"/>
            <p:cNvCxnSpPr/>
            <p:nvPr/>
          </p:nvCxnSpPr>
          <p:spPr>
            <a:xfrm flipH="1">
              <a:off x="542925" y="924428"/>
              <a:ext cx="5457825" cy="0"/>
            </a:xfrm>
            <a:prstGeom prst="line">
              <a:avLst/>
            </a:prstGeom>
            <a:grpFill/>
            <a:ln w="12700" cap="flat" cmpd="sng" algn="ctr">
              <a:solidFill>
                <a:sysClr val="windowText" lastClr="000000"/>
              </a:solidFill>
              <a:prstDash val="solid"/>
            </a:ln>
            <a:effectLst/>
          </p:spPr>
        </p:cxnSp>
        <p:grpSp>
          <p:nvGrpSpPr>
            <p:cNvPr id="113" name="组合 112"/>
            <p:cNvGrpSpPr/>
            <p:nvPr/>
          </p:nvGrpSpPr>
          <p:grpSpPr>
            <a:xfrm>
              <a:off x="0" y="924428"/>
              <a:ext cx="1085850" cy="570997"/>
              <a:chOff x="0" y="191003"/>
              <a:chExt cx="1581150" cy="570997"/>
            </a:xfrm>
            <a:grpFill/>
          </p:grpSpPr>
          <p:sp>
            <p:nvSpPr>
              <p:cNvPr id="126" name="矩形 125"/>
              <p:cNvSpPr/>
              <p:nvPr/>
            </p:nvSpPr>
            <p:spPr>
              <a:xfrm>
                <a:off x="0" y="285750"/>
                <a:ext cx="1581150" cy="476250"/>
              </a:xfrm>
              <a:prstGeom prst="rect">
                <a:avLst/>
              </a:prstGeom>
              <a:grp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a:solidFill>
                      <a:srgbClr val="000000"/>
                    </a:solidFill>
                    <a:effectLst/>
                    <a:latin typeface="+mn-ea"/>
                    <a:cs typeface="Times New Roman" panose="02020603050405020304" pitchFamily="18" charset="0"/>
                  </a:rPr>
                  <a:t>教学计划</a:t>
                </a:r>
                <a:endParaRPr lang="zh-CN" sz="1500" b="1" kern="100" dirty="0">
                  <a:effectLst/>
                  <a:latin typeface="+mn-ea"/>
                  <a:cs typeface="Times New Roman" panose="02020603050405020304" pitchFamily="18" charset="0"/>
                </a:endParaRPr>
              </a:p>
            </p:txBody>
          </p:sp>
          <p:cxnSp>
            <p:nvCxnSpPr>
              <p:cNvPr id="127" name="直接连接符 126"/>
              <p:cNvCxnSpPr/>
              <p:nvPr/>
            </p:nvCxnSpPr>
            <p:spPr>
              <a:xfrm flipV="1">
                <a:off x="790575" y="191003"/>
                <a:ext cx="0" cy="94748"/>
              </a:xfrm>
              <a:prstGeom prst="line">
                <a:avLst/>
              </a:prstGeom>
              <a:grpFill/>
              <a:ln w="12700" cap="flat" cmpd="sng" algn="ctr">
                <a:solidFill>
                  <a:sysClr val="windowText" lastClr="000000"/>
                </a:solidFill>
                <a:prstDash val="solid"/>
              </a:ln>
              <a:effectLst/>
            </p:spPr>
          </p:cxnSp>
        </p:grpSp>
        <p:grpSp>
          <p:nvGrpSpPr>
            <p:cNvPr id="114" name="组合 113"/>
            <p:cNvGrpSpPr/>
            <p:nvPr/>
          </p:nvGrpSpPr>
          <p:grpSpPr>
            <a:xfrm>
              <a:off x="1400175" y="924428"/>
              <a:ext cx="1085850" cy="570997"/>
              <a:chOff x="166437" y="191003"/>
              <a:chExt cx="1581150" cy="570997"/>
            </a:xfrm>
            <a:grpFill/>
          </p:grpSpPr>
          <p:sp>
            <p:nvSpPr>
              <p:cNvPr id="124" name="矩形 123"/>
              <p:cNvSpPr/>
              <p:nvPr/>
            </p:nvSpPr>
            <p:spPr>
              <a:xfrm>
                <a:off x="166437" y="285750"/>
                <a:ext cx="1581150" cy="476250"/>
              </a:xfrm>
              <a:prstGeom prst="rect">
                <a:avLst/>
              </a:prstGeom>
              <a:grp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a:solidFill>
                      <a:srgbClr val="000000"/>
                    </a:solidFill>
                    <a:effectLst/>
                    <a:latin typeface="+mn-ea"/>
                    <a:cs typeface="Times New Roman" panose="02020603050405020304" pitchFamily="18" charset="0"/>
                  </a:rPr>
                  <a:t>教学资源</a:t>
                </a:r>
                <a:endParaRPr lang="zh-CN" sz="1500" b="1" kern="100" dirty="0">
                  <a:effectLst/>
                  <a:latin typeface="+mn-ea"/>
                  <a:cs typeface="Times New Roman" panose="02020603050405020304" pitchFamily="18" charset="0"/>
                </a:endParaRPr>
              </a:p>
            </p:txBody>
          </p:sp>
          <p:cxnSp>
            <p:nvCxnSpPr>
              <p:cNvPr id="125" name="直接连接符 124"/>
              <p:cNvCxnSpPr/>
              <p:nvPr/>
            </p:nvCxnSpPr>
            <p:spPr>
              <a:xfrm flipV="1">
                <a:off x="957012" y="191003"/>
                <a:ext cx="0" cy="94747"/>
              </a:xfrm>
              <a:prstGeom prst="line">
                <a:avLst/>
              </a:prstGeom>
              <a:grpFill/>
              <a:ln w="12700" cap="flat" cmpd="sng" algn="ctr">
                <a:solidFill>
                  <a:sysClr val="windowText" lastClr="000000"/>
                </a:solidFill>
                <a:prstDash val="solid"/>
              </a:ln>
              <a:effectLst/>
            </p:spPr>
          </p:cxnSp>
        </p:grpSp>
        <p:grpSp>
          <p:nvGrpSpPr>
            <p:cNvPr id="115" name="组合 114"/>
            <p:cNvGrpSpPr/>
            <p:nvPr/>
          </p:nvGrpSpPr>
          <p:grpSpPr>
            <a:xfrm>
              <a:off x="2752725" y="843866"/>
              <a:ext cx="1085850" cy="651559"/>
              <a:chOff x="263525" y="110441"/>
              <a:chExt cx="1581150" cy="651559"/>
            </a:xfrm>
            <a:grpFill/>
          </p:grpSpPr>
          <p:sp>
            <p:nvSpPr>
              <p:cNvPr id="122" name="矩形 121"/>
              <p:cNvSpPr/>
              <p:nvPr/>
            </p:nvSpPr>
            <p:spPr>
              <a:xfrm>
                <a:off x="263525" y="285750"/>
                <a:ext cx="1581150" cy="476250"/>
              </a:xfrm>
              <a:prstGeom prst="rect">
                <a:avLst/>
              </a:prstGeom>
              <a:grp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500" b="1" kern="100" dirty="0" smtClean="0">
                    <a:solidFill>
                      <a:srgbClr val="000000"/>
                    </a:solidFill>
                    <a:effectLst/>
                    <a:latin typeface="+mn-ea"/>
                    <a:cs typeface="Times New Roman" panose="02020603050405020304" pitchFamily="18" charset="0"/>
                  </a:rPr>
                  <a:t>学期</a:t>
                </a:r>
                <a:r>
                  <a:rPr lang="zh-CN" sz="1500" b="1" kern="100" dirty="0">
                    <a:solidFill>
                      <a:srgbClr val="000000"/>
                    </a:solidFill>
                    <a:effectLst/>
                    <a:latin typeface="+mn-ea"/>
                    <a:cs typeface="Times New Roman" panose="02020603050405020304" pitchFamily="18" charset="0"/>
                  </a:rPr>
                  <a:t>选课</a:t>
                </a:r>
                <a:endParaRPr lang="zh-CN" sz="1500" b="1" kern="100" dirty="0">
                  <a:effectLst/>
                  <a:latin typeface="+mn-ea"/>
                  <a:cs typeface="Times New Roman" panose="02020603050405020304" pitchFamily="18" charset="0"/>
                </a:endParaRPr>
              </a:p>
            </p:txBody>
          </p:sp>
          <p:cxnSp>
            <p:nvCxnSpPr>
              <p:cNvPr id="123" name="直接连接符 122"/>
              <p:cNvCxnSpPr/>
              <p:nvPr/>
            </p:nvCxnSpPr>
            <p:spPr>
              <a:xfrm flipV="1">
                <a:off x="1054102" y="110441"/>
                <a:ext cx="0" cy="175310"/>
              </a:xfrm>
              <a:prstGeom prst="line">
                <a:avLst/>
              </a:prstGeom>
              <a:grpFill/>
              <a:ln w="12700" cap="flat" cmpd="sng" algn="ctr">
                <a:solidFill>
                  <a:sysClr val="windowText" lastClr="000000"/>
                </a:solidFill>
                <a:prstDash val="solid"/>
              </a:ln>
              <a:effectLst/>
            </p:spPr>
          </p:cxnSp>
        </p:grpSp>
        <p:grpSp>
          <p:nvGrpSpPr>
            <p:cNvPr id="116" name="组合 115"/>
            <p:cNvGrpSpPr/>
            <p:nvPr/>
          </p:nvGrpSpPr>
          <p:grpSpPr>
            <a:xfrm>
              <a:off x="4095750" y="924428"/>
              <a:ext cx="1085850" cy="570997"/>
              <a:chOff x="388353" y="191003"/>
              <a:chExt cx="1581150" cy="570997"/>
            </a:xfrm>
            <a:grpFill/>
          </p:grpSpPr>
          <p:sp>
            <p:nvSpPr>
              <p:cNvPr id="120" name="矩形 119"/>
              <p:cNvSpPr/>
              <p:nvPr/>
            </p:nvSpPr>
            <p:spPr>
              <a:xfrm>
                <a:off x="388353" y="285750"/>
                <a:ext cx="1581150" cy="476250"/>
              </a:xfrm>
              <a:prstGeom prst="rect">
                <a:avLst/>
              </a:prstGeom>
              <a:grp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a:solidFill>
                      <a:srgbClr val="000000"/>
                    </a:solidFill>
                    <a:latin typeface="+mn-ea"/>
                    <a:cs typeface="Times New Roman" panose="02020603050405020304" pitchFamily="18" charset="0"/>
                  </a:rPr>
                  <a:t>课程</a:t>
                </a:r>
                <a:r>
                  <a:rPr lang="zh-CN" sz="1500" b="1" kern="100" dirty="0" smtClean="0">
                    <a:solidFill>
                      <a:srgbClr val="000000"/>
                    </a:solidFill>
                    <a:effectLst/>
                    <a:latin typeface="+mn-ea"/>
                    <a:cs typeface="Times New Roman" panose="02020603050405020304" pitchFamily="18" charset="0"/>
                  </a:rPr>
                  <a:t>管理</a:t>
                </a:r>
                <a:endParaRPr lang="zh-CN" sz="1500" b="1" kern="100" dirty="0">
                  <a:effectLst/>
                  <a:latin typeface="+mn-ea"/>
                  <a:cs typeface="Times New Roman" panose="02020603050405020304" pitchFamily="18" charset="0"/>
                </a:endParaRPr>
              </a:p>
            </p:txBody>
          </p:sp>
          <p:cxnSp>
            <p:nvCxnSpPr>
              <p:cNvPr id="121" name="直接连接符 120"/>
              <p:cNvCxnSpPr/>
              <p:nvPr/>
            </p:nvCxnSpPr>
            <p:spPr>
              <a:xfrm flipV="1">
                <a:off x="1178928" y="191003"/>
                <a:ext cx="0" cy="94748"/>
              </a:xfrm>
              <a:prstGeom prst="line">
                <a:avLst/>
              </a:prstGeom>
              <a:grpFill/>
              <a:ln w="12700" cap="flat" cmpd="sng" algn="ctr">
                <a:solidFill>
                  <a:sysClr val="windowText" lastClr="000000"/>
                </a:solidFill>
                <a:prstDash val="solid"/>
              </a:ln>
              <a:effectLst/>
            </p:spPr>
          </p:cxnSp>
        </p:grpSp>
        <p:grpSp>
          <p:nvGrpSpPr>
            <p:cNvPr id="117" name="组合 116"/>
            <p:cNvGrpSpPr/>
            <p:nvPr/>
          </p:nvGrpSpPr>
          <p:grpSpPr>
            <a:xfrm>
              <a:off x="5457825" y="924428"/>
              <a:ext cx="1085850" cy="570997"/>
              <a:chOff x="0" y="191003"/>
              <a:chExt cx="1581150" cy="570997"/>
            </a:xfrm>
            <a:grpFill/>
          </p:grpSpPr>
          <p:sp>
            <p:nvSpPr>
              <p:cNvPr id="118" name="矩形 117"/>
              <p:cNvSpPr/>
              <p:nvPr/>
            </p:nvSpPr>
            <p:spPr>
              <a:xfrm>
                <a:off x="0" y="285750"/>
                <a:ext cx="1581150" cy="476250"/>
              </a:xfrm>
              <a:prstGeom prst="rect">
                <a:avLst/>
              </a:prstGeom>
              <a:grp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a:solidFill>
                      <a:srgbClr val="000000"/>
                    </a:solidFill>
                    <a:latin typeface="+mn-ea"/>
                    <a:cs typeface="Times New Roman" panose="02020603050405020304" pitchFamily="18" charset="0"/>
                  </a:rPr>
                  <a:t>成绩</a:t>
                </a:r>
                <a:r>
                  <a:rPr lang="zh-CN" sz="1500" b="1" kern="100" dirty="0" smtClean="0">
                    <a:solidFill>
                      <a:srgbClr val="000000"/>
                    </a:solidFill>
                    <a:effectLst/>
                    <a:latin typeface="+mn-ea"/>
                    <a:cs typeface="Times New Roman" panose="02020603050405020304" pitchFamily="18" charset="0"/>
                  </a:rPr>
                  <a:t>管理</a:t>
                </a:r>
                <a:endParaRPr lang="zh-CN" sz="1500" b="1" kern="100" dirty="0">
                  <a:effectLst/>
                  <a:latin typeface="+mn-ea"/>
                  <a:cs typeface="Times New Roman" panose="02020603050405020304" pitchFamily="18" charset="0"/>
                </a:endParaRPr>
              </a:p>
            </p:txBody>
          </p:sp>
          <p:cxnSp>
            <p:nvCxnSpPr>
              <p:cNvPr id="119" name="直接连接符 118"/>
              <p:cNvCxnSpPr/>
              <p:nvPr/>
            </p:nvCxnSpPr>
            <p:spPr>
              <a:xfrm flipV="1">
                <a:off x="790575" y="191003"/>
                <a:ext cx="0" cy="94748"/>
              </a:xfrm>
              <a:prstGeom prst="line">
                <a:avLst/>
              </a:prstGeom>
              <a:grpFill/>
              <a:ln w="12700" cap="flat" cmpd="sng" algn="ctr">
                <a:solidFill>
                  <a:sysClr val="windowText" lastClr="000000"/>
                </a:solidFill>
                <a:prstDash val="solid"/>
              </a:ln>
              <a:effectLst/>
            </p:spPr>
          </p:cxnSp>
        </p:grpSp>
      </p:grpSp>
      <p:grpSp>
        <p:nvGrpSpPr>
          <p:cNvPr id="136" name="组合 135"/>
          <p:cNvGrpSpPr/>
          <p:nvPr/>
        </p:nvGrpSpPr>
        <p:grpSpPr>
          <a:xfrm>
            <a:off x="6852713" y="3036428"/>
            <a:ext cx="1391556" cy="2402920"/>
            <a:chOff x="3802226" y="3194694"/>
            <a:chExt cx="1337095" cy="1973450"/>
          </a:xfrm>
          <a:solidFill>
            <a:schemeClr val="tx2">
              <a:lumMod val="40000"/>
              <a:lumOff val="60000"/>
            </a:schemeClr>
          </a:solidFill>
        </p:grpSpPr>
        <p:sp>
          <p:nvSpPr>
            <p:cNvPr id="137" name="矩形 136"/>
            <p:cNvSpPr/>
            <p:nvPr/>
          </p:nvSpPr>
          <p:spPr>
            <a:xfrm>
              <a:off x="3802226"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a:solidFill>
                    <a:srgbClr val="000000"/>
                  </a:solidFill>
                  <a:latin typeface="+mn-ea"/>
                  <a:cs typeface="Times New Roman" panose="02020603050405020304" pitchFamily="18" charset="0"/>
                </a:rPr>
                <a:t>基本信息</a:t>
              </a:r>
              <a:endParaRPr lang="zh-CN" sz="1500" b="1" kern="100" dirty="0">
                <a:effectLst/>
                <a:latin typeface="+mn-ea"/>
                <a:cs typeface="Times New Roman" panose="02020603050405020304" pitchFamily="18" charset="0"/>
              </a:endParaRPr>
            </a:p>
          </p:txBody>
        </p:sp>
        <p:sp>
          <p:nvSpPr>
            <p:cNvPr id="139" name="矩形 138"/>
            <p:cNvSpPr/>
            <p:nvPr/>
          </p:nvSpPr>
          <p:spPr>
            <a:xfrm>
              <a:off x="4786503"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a:solidFill>
                    <a:srgbClr val="000000"/>
                  </a:solidFill>
                  <a:latin typeface="+mn-ea"/>
                  <a:cs typeface="Times New Roman" panose="02020603050405020304" pitchFamily="18" charset="0"/>
                </a:rPr>
                <a:t>账户信息</a:t>
              </a:r>
              <a:endParaRPr lang="zh-CN" sz="1500" b="1" kern="100" dirty="0">
                <a:effectLst/>
                <a:latin typeface="+mn-ea"/>
                <a:cs typeface="Times New Roman" panose="02020603050405020304" pitchFamily="18" charset="0"/>
              </a:endParaRPr>
            </a:p>
          </p:txBody>
        </p:sp>
        <p:cxnSp>
          <p:nvCxnSpPr>
            <p:cNvPr id="140" name="直接连接符 139"/>
            <p:cNvCxnSpPr/>
            <p:nvPr/>
          </p:nvCxnSpPr>
          <p:spPr>
            <a:xfrm flipH="1">
              <a:off x="3952713" y="3439296"/>
              <a:ext cx="1027106" cy="1"/>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V="1">
              <a:off x="3952710" y="3439296"/>
              <a:ext cx="0" cy="28574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4979819" y="3439296"/>
              <a:ext cx="0" cy="28574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V="1">
              <a:off x="4466265" y="3194694"/>
              <a:ext cx="0" cy="24460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组合 144"/>
          <p:cNvGrpSpPr/>
          <p:nvPr/>
        </p:nvGrpSpPr>
        <p:grpSpPr>
          <a:xfrm>
            <a:off x="8774530" y="3036428"/>
            <a:ext cx="1276017" cy="2401588"/>
            <a:chOff x="3802226" y="3195620"/>
            <a:chExt cx="1337095" cy="1972524"/>
          </a:xfrm>
          <a:solidFill>
            <a:schemeClr val="tx2">
              <a:lumMod val="40000"/>
              <a:lumOff val="60000"/>
            </a:schemeClr>
          </a:solidFill>
        </p:grpSpPr>
        <p:sp>
          <p:nvSpPr>
            <p:cNvPr id="146" name="矩形 145"/>
            <p:cNvSpPr/>
            <p:nvPr/>
          </p:nvSpPr>
          <p:spPr>
            <a:xfrm>
              <a:off x="3802226"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rgbClr val="000000"/>
                  </a:solidFill>
                  <a:latin typeface="+mn-ea"/>
                  <a:cs typeface="Times New Roman" panose="02020603050405020304" pitchFamily="18" charset="0"/>
                </a:rPr>
                <a:t>录入用户</a:t>
              </a:r>
              <a:endParaRPr lang="zh-CN" sz="1500" b="1" kern="100" dirty="0">
                <a:effectLst/>
                <a:latin typeface="+mn-ea"/>
                <a:cs typeface="Times New Roman" panose="02020603050405020304" pitchFamily="18" charset="0"/>
              </a:endParaRPr>
            </a:p>
          </p:txBody>
        </p:sp>
        <p:sp>
          <p:nvSpPr>
            <p:cNvPr id="147" name="矩形 146"/>
            <p:cNvSpPr/>
            <p:nvPr/>
          </p:nvSpPr>
          <p:spPr>
            <a:xfrm>
              <a:off x="4786503" y="3733744"/>
              <a:ext cx="352818" cy="1434400"/>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rgbClr val="000000"/>
                  </a:solidFill>
                  <a:latin typeface="+mn-ea"/>
                  <a:cs typeface="Times New Roman" panose="02020603050405020304" pitchFamily="18" charset="0"/>
                </a:rPr>
                <a:t>查询用户</a:t>
              </a:r>
              <a:endParaRPr lang="zh-CN" sz="1500" b="1" kern="100" dirty="0">
                <a:effectLst/>
                <a:latin typeface="+mn-ea"/>
                <a:cs typeface="Times New Roman" panose="02020603050405020304" pitchFamily="18" charset="0"/>
              </a:endParaRPr>
            </a:p>
          </p:txBody>
        </p:sp>
        <p:cxnSp>
          <p:nvCxnSpPr>
            <p:cNvPr id="148" name="直接连接符 147"/>
            <p:cNvCxnSpPr/>
            <p:nvPr/>
          </p:nvCxnSpPr>
          <p:spPr>
            <a:xfrm flipH="1">
              <a:off x="3952713" y="3439296"/>
              <a:ext cx="1027106" cy="1"/>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3952710" y="3439296"/>
              <a:ext cx="0" cy="28574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4979819" y="3439296"/>
              <a:ext cx="0" cy="285747"/>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4466266" y="3195620"/>
              <a:ext cx="0" cy="243676"/>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7" name="组合 166"/>
          <p:cNvGrpSpPr/>
          <p:nvPr/>
        </p:nvGrpSpPr>
        <p:grpSpPr>
          <a:xfrm>
            <a:off x="10540639" y="3036428"/>
            <a:ext cx="1371057" cy="2401273"/>
            <a:chOff x="9843126" y="3743981"/>
            <a:chExt cx="1528367" cy="2031150"/>
          </a:xfrm>
          <a:solidFill>
            <a:schemeClr val="tx2">
              <a:lumMod val="40000"/>
              <a:lumOff val="60000"/>
            </a:schemeClr>
          </a:solidFill>
        </p:grpSpPr>
        <p:sp>
          <p:nvSpPr>
            <p:cNvPr id="161" name="矩形 160"/>
            <p:cNvSpPr/>
            <p:nvPr/>
          </p:nvSpPr>
          <p:spPr>
            <a:xfrm>
              <a:off x="9843126" y="4300389"/>
              <a:ext cx="403289" cy="147474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chemeClr val="tx1"/>
                  </a:solidFill>
                  <a:latin typeface="+mn-ea"/>
                  <a:cs typeface="Times New Roman" panose="02020603050405020304" pitchFamily="18" charset="0"/>
                </a:rPr>
                <a:t>发布公告</a:t>
              </a:r>
              <a:endParaRPr lang="zh-CN" sz="1500" b="1" kern="100" dirty="0">
                <a:solidFill>
                  <a:schemeClr val="tx1"/>
                </a:solidFill>
                <a:effectLst/>
                <a:latin typeface="+mn-ea"/>
                <a:cs typeface="Times New Roman" panose="02020603050405020304" pitchFamily="18" charset="0"/>
              </a:endParaRPr>
            </a:p>
          </p:txBody>
        </p:sp>
        <p:sp>
          <p:nvSpPr>
            <p:cNvPr id="162" name="矩形 161"/>
            <p:cNvSpPr/>
            <p:nvPr/>
          </p:nvSpPr>
          <p:spPr>
            <a:xfrm>
              <a:off x="10968204" y="4300389"/>
              <a:ext cx="403289" cy="1474742"/>
            </a:xfrm>
            <a:prstGeom prst="rect">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altLang="en-US" sz="1500" b="1" kern="100" dirty="0" smtClean="0">
                  <a:solidFill>
                    <a:schemeClr val="tx1"/>
                  </a:solidFill>
                  <a:latin typeface="+mn-ea"/>
                  <a:cs typeface="Times New Roman" panose="02020603050405020304" pitchFamily="18" charset="0"/>
                </a:rPr>
                <a:t>查看公告</a:t>
              </a:r>
              <a:endParaRPr lang="zh-CN" sz="1500" b="1" kern="100" dirty="0">
                <a:solidFill>
                  <a:schemeClr val="tx1"/>
                </a:solidFill>
                <a:effectLst/>
                <a:latin typeface="+mn-ea"/>
                <a:cs typeface="Times New Roman" panose="02020603050405020304" pitchFamily="18" charset="0"/>
              </a:endParaRPr>
            </a:p>
          </p:txBody>
        </p:sp>
        <p:cxnSp>
          <p:nvCxnSpPr>
            <p:cNvPr id="163" name="直接连接符 162"/>
            <p:cNvCxnSpPr/>
            <p:nvPr/>
          </p:nvCxnSpPr>
          <p:spPr>
            <a:xfrm flipH="1">
              <a:off x="10015140" y="3997660"/>
              <a:ext cx="1174034" cy="1"/>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flipV="1">
              <a:off x="10015137" y="3997660"/>
              <a:ext cx="0" cy="293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V="1">
              <a:off x="11189174" y="3997660"/>
              <a:ext cx="0" cy="29378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flipV="1">
              <a:off x="10602157" y="3743981"/>
              <a:ext cx="0" cy="253680"/>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9" name="文本框 168"/>
          <p:cNvSpPr txBox="1"/>
          <p:nvPr/>
        </p:nvSpPr>
        <p:spPr>
          <a:xfrm>
            <a:off x="343365" y="2011070"/>
            <a:ext cx="2255323" cy="3493264"/>
          </a:xfrm>
          <a:prstGeom prst="rect">
            <a:avLst/>
          </a:prstGeom>
          <a:noFill/>
        </p:spPr>
        <p:txBody>
          <a:bodyPr wrap="square" rtlCol="0">
            <a:spAutoFit/>
          </a:bodyPr>
          <a:lstStyle/>
          <a:p>
            <a:r>
              <a:rPr lang="zh-CN" altLang="zh-CN" sz="1700" dirty="0">
                <a:solidFill>
                  <a:schemeClr val="bg1">
                    <a:lumMod val="50000"/>
                  </a:schemeClr>
                </a:solidFill>
                <a:latin typeface="Arial" pitchFamily="34" charset="0"/>
                <a:ea typeface="微软雅黑" pitchFamily="34" charset="-122"/>
              </a:rPr>
              <a:t>通过对实验室管理业务的全面剖析，已准确掌握了系统的使用需求，就此可展开系统功能模块的划分</a:t>
            </a:r>
            <a:r>
              <a:rPr lang="zh-CN" altLang="zh-CN" sz="1700" dirty="0" smtClean="0">
                <a:solidFill>
                  <a:schemeClr val="bg1">
                    <a:lumMod val="50000"/>
                  </a:schemeClr>
                </a:solidFill>
                <a:latin typeface="Arial" pitchFamily="34" charset="0"/>
                <a:ea typeface="微软雅黑" pitchFamily="34" charset="-122"/>
              </a:rPr>
              <a:t>工作</a:t>
            </a:r>
            <a:r>
              <a:rPr lang="zh-CN" altLang="en-US" sz="1700" dirty="0">
                <a:solidFill>
                  <a:schemeClr val="bg1">
                    <a:lumMod val="50000"/>
                  </a:schemeClr>
                </a:solidFill>
                <a:latin typeface="Arial" pitchFamily="34" charset="0"/>
                <a:ea typeface="微软雅黑" pitchFamily="34" charset="-122"/>
              </a:rPr>
              <a:t>，</a:t>
            </a:r>
            <a:r>
              <a:rPr lang="zh-CN" altLang="zh-CN" sz="1700" dirty="0" smtClean="0">
                <a:solidFill>
                  <a:schemeClr val="bg1">
                    <a:lumMod val="50000"/>
                  </a:schemeClr>
                </a:solidFill>
                <a:latin typeface="Arial" pitchFamily="34" charset="0"/>
                <a:ea typeface="微软雅黑" pitchFamily="34" charset="-122"/>
              </a:rPr>
              <a:t>按照</a:t>
            </a:r>
            <a:r>
              <a:rPr lang="zh-CN" altLang="zh-CN" sz="1700" dirty="0">
                <a:solidFill>
                  <a:schemeClr val="bg1">
                    <a:lumMod val="50000"/>
                  </a:schemeClr>
                </a:solidFill>
                <a:latin typeface="Arial" pitchFamily="34" charset="0"/>
                <a:ea typeface="微软雅黑" pitchFamily="34" charset="-122"/>
              </a:rPr>
              <a:t>软件工程所描述的“高内聚、低耦合”的划分原则</a:t>
            </a:r>
            <a:r>
              <a:rPr lang="zh-CN" altLang="en-US" sz="1700" dirty="0">
                <a:solidFill>
                  <a:schemeClr val="bg1">
                    <a:lumMod val="50000"/>
                  </a:schemeClr>
                </a:solidFill>
                <a:latin typeface="Arial" pitchFamily="34" charset="0"/>
                <a:ea typeface="微软雅黑" pitchFamily="34" charset="-122"/>
              </a:rPr>
              <a:t>，</a:t>
            </a:r>
            <a:r>
              <a:rPr lang="zh-CN" altLang="zh-CN" sz="1700" dirty="0">
                <a:solidFill>
                  <a:schemeClr val="bg1">
                    <a:lumMod val="50000"/>
                  </a:schemeClr>
                </a:solidFill>
                <a:latin typeface="Arial" pitchFamily="34" charset="0"/>
                <a:ea typeface="微软雅黑" pitchFamily="34" charset="-122"/>
              </a:rPr>
              <a:t>我们把整个系统总体</a:t>
            </a:r>
            <a:r>
              <a:rPr lang="zh-CN" altLang="en-US" sz="1700" dirty="0">
                <a:solidFill>
                  <a:schemeClr val="bg1">
                    <a:lumMod val="50000"/>
                  </a:schemeClr>
                </a:solidFill>
                <a:latin typeface="Arial" pitchFamily="34" charset="0"/>
                <a:ea typeface="微软雅黑" pitchFamily="34" charset="-122"/>
              </a:rPr>
              <a:t>上</a:t>
            </a:r>
            <a:r>
              <a:rPr lang="zh-CN" altLang="zh-CN" sz="1700" dirty="0">
                <a:solidFill>
                  <a:schemeClr val="bg1">
                    <a:lumMod val="50000"/>
                  </a:schemeClr>
                </a:solidFill>
                <a:latin typeface="Arial" pitchFamily="34" charset="0"/>
                <a:ea typeface="微软雅黑" pitchFamily="34" charset="-122"/>
              </a:rPr>
              <a:t>分为</a:t>
            </a:r>
            <a:r>
              <a:rPr lang="zh-CN" altLang="en-US" sz="1700" dirty="0">
                <a:solidFill>
                  <a:schemeClr val="bg1">
                    <a:lumMod val="50000"/>
                  </a:schemeClr>
                </a:solidFill>
                <a:latin typeface="Arial" pitchFamily="34" charset="0"/>
                <a:ea typeface="微软雅黑" pitchFamily="34" charset="-122"/>
              </a:rPr>
              <a:t>：</a:t>
            </a:r>
            <a:r>
              <a:rPr lang="zh-CN" altLang="zh-CN" sz="1700" dirty="0">
                <a:solidFill>
                  <a:schemeClr val="bg1">
                    <a:lumMod val="50000"/>
                  </a:schemeClr>
                </a:solidFill>
                <a:latin typeface="Arial" pitchFamily="34" charset="0"/>
                <a:ea typeface="微软雅黑" pitchFamily="34" charset="-122"/>
              </a:rPr>
              <a:t>实验室管理、实验教学管理、个人管理、成员管理、公告管理</a:t>
            </a:r>
            <a:r>
              <a:rPr lang="zh-CN" altLang="en-US" sz="1700" dirty="0">
                <a:solidFill>
                  <a:schemeClr val="bg1">
                    <a:lumMod val="50000"/>
                  </a:schemeClr>
                </a:solidFill>
                <a:latin typeface="Arial" pitchFamily="34" charset="0"/>
                <a:ea typeface="微软雅黑" pitchFamily="34" charset="-122"/>
              </a:rPr>
              <a:t> </a:t>
            </a:r>
            <a:r>
              <a:rPr lang="zh-CN" altLang="zh-CN" sz="1700" dirty="0">
                <a:solidFill>
                  <a:schemeClr val="bg1">
                    <a:lumMod val="50000"/>
                  </a:schemeClr>
                </a:solidFill>
                <a:latin typeface="Arial" pitchFamily="34" charset="0"/>
                <a:ea typeface="微软雅黑" pitchFamily="34" charset="-122"/>
              </a:rPr>
              <a:t>这五个模块</a:t>
            </a:r>
            <a:r>
              <a:rPr lang="zh-CN" altLang="en-US" sz="1700" dirty="0">
                <a:solidFill>
                  <a:schemeClr val="bg1">
                    <a:lumMod val="50000"/>
                  </a:schemeClr>
                </a:solidFill>
                <a:latin typeface="Arial" pitchFamily="34" charset="0"/>
                <a:ea typeface="微软雅黑" pitchFamily="34" charset="-122"/>
              </a:rPr>
              <a:t>。</a:t>
            </a:r>
          </a:p>
        </p:txBody>
      </p:sp>
      <p:sp>
        <p:nvSpPr>
          <p:cNvPr id="75" name="TextBox 23"/>
          <p:cNvSpPr txBox="1"/>
          <p:nvPr/>
        </p:nvSpPr>
        <p:spPr>
          <a:xfrm>
            <a:off x="9157813" y="327581"/>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76" name="组合 75"/>
          <p:cNvGrpSpPr/>
          <p:nvPr/>
        </p:nvGrpSpPr>
        <p:grpSpPr>
          <a:xfrm>
            <a:off x="11371719" y="6308726"/>
            <a:ext cx="826631" cy="549275"/>
            <a:chOff x="9868845" y="-64101"/>
            <a:chExt cx="826630" cy="549275"/>
          </a:xfrm>
        </p:grpSpPr>
        <p:sp>
          <p:nvSpPr>
            <p:cNvPr id="77" name="矩形 76"/>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7050779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169"/>
                                        </p:tgtEl>
                                        <p:attrNameLst>
                                          <p:attrName>style.visibility</p:attrName>
                                        </p:attrNameLst>
                                      </p:cBhvr>
                                      <p:to>
                                        <p:strVal val="visible"/>
                                      </p:to>
                                    </p:set>
                                    <p:animEffect transition="in" filter="barn(inVertical)">
                                      <p:cBhvr>
                                        <p:cTn id="7" dur="500"/>
                                        <p:tgtEl>
                                          <p:spTgt spid="169"/>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barn(inVertical)">
                                      <p:cBhvr>
                                        <p:cTn id="11" dur="500"/>
                                        <p:tgtEl>
                                          <p:spTgt spid="96"/>
                                        </p:tgtEl>
                                      </p:cBhvr>
                                    </p:animEffect>
                                  </p:childTnLst>
                                </p:cTn>
                              </p:par>
                            </p:childTnLst>
                          </p:cTn>
                        </p:par>
                        <p:par>
                          <p:cTn id="12" fill="hold">
                            <p:stCondLst>
                              <p:cond delay="1000"/>
                            </p:stCondLst>
                            <p:childTnLst>
                              <p:par>
                                <p:cTn id="13" presetID="22" presetClass="entr" presetSubtype="1" fill="hold" nodeType="afterEffect">
                                  <p:stCondLst>
                                    <p:cond delay="500"/>
                                  </p:stCondLst>
                                  <p:childTnLst>
                                    <p:set>
                                      <p:cBhvr>
                                        <p:cTn id="14" dur="1" fill="hold">
                                          <p:stCondLst>
                                            <p:cond delay="0"/>
                                          </p:stCondLst>
                                        </p:cTn>
                                        <p:tgtEl>
                                          <p:spTgt spid="179"/>
                                        </p:tgtEl>
                                        <p:attrNameLst>
                                          <p:attrName>style.visibility</p:attrName>
                                        </p:attrNameLst>
                                      </p:cBhvr>
                                      <p:to>
                                        <p:strVal val="visible"/>
                                      </p:to>
                                    </p:set>
                                    <p:animEffect transition="in" filter="wipe(up)">
                                      <p:cBhvr>
                                        <p:cTn id="15" dur="500"/>
                                        <p:tgtEl>
                                          <p:spTgt spid="179"/>
                                        </p:tgtEl>
                                      </p:cBhvr>
                                    </p:animEffect>
                                  </p:childTnLst>
                                </p:cTn>
                              </p:par>
                            </p:childTnLst>
                          </p:cTn>
                        </p:par>
                        <p:par>
                          <p:cTn id="16" fill="hold">
                            <p:stCondLst>
                              <p:cond delay="2000"/>
                            </p:stCondLst>
                            <p:childTnLst>
                              <p:par>
                                <p:cTn id="17" presetID="16" presetClass="entr" presetSubtype="21" fill="hold" grpId="0" nodeType="afterEffect">
                                  <p:stCondLst>
                                    <p:cond delay="1000"/>
                                  </p:stCondLst>
                                  <p:childTnLst>
                                    <p:set>
                                      <p:cBhvr>
                                        <p:cTn id="18" dur="1" fill="hold">
                                          <p:stCondLst>
                                            <p:cond delay="0"/>
                                          </p:stCondLst>
                                        </p:cTn>
                                        <p:tgtEl>
                                          <p:spTgt spid="94"/>
                                        </p:tgtEl>
                                        <p:attrNameLst>
                                          <p:attrName>style.visibility</p:attrName>
                                        </p:attrNameLst>
                                      </p:cBhvr>
                                      <p:to>
                                        <p:strVal val="visible"/>
                                      </p:to>
                                    </p:set>
                                    <p:animEffect transition="in" filter="barn(inVertical)">
                                      <p:cBhvr>
                                        <p:cTn id="19" dur="500"/>
                                        <p:tgtEl>
                                          <p:spTgt spid="94"/>
                                        </p:tgtEl>
                                      </p:cBhvr>
                                    </p:animEffect>
                                  </p:childTnLst>
                                </p:cTn>
                              </p:par>
                            </p:childTnLst>
                          </p:cTn>
                        </p:par>
                        <p:par>
                          <p:cTn id="20" fill="hold">
                            <p:stCondLst>
                              <p:cond delay="3500"/>
                            </p:stCondLst>
                            <p:childTnLst>
                              <p:par>
                                <p:cTn id="21" presetID="16" presetClass="entr" presetSubtype="21" fill="hold" grpId="0" nodeType="after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barn(inVertical)">
                                      <p:cBhvr>
                                        <p:cTn id="23" dur="500"/>
                                        <p:tgtEl>
                                          <p:spTgt spid="92"/>
                                        </p:tgtEl>
                                      </p:cBhvr>
                                    </p:animEffect>
                                  </p:childTnLst>
                                </p:cTn>
                              </p:par>
                            </p:childTnLst>
                          </p:cTn>
                        </p:par>
                        <p:par>
                          <p:cTn id="24" fill="hold">
                            <p:stCondLst>
                              <p:cond delay="4000"/>
                            </p:stCondLst>
                            <p:childTnLst>
                              <p:par>
                                <p:cTn id="25" presetID="16" presetClass="entr" presetSubtype="21" fill="hold" grpId="0"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barn(inVertical)">
                                      <p:cBhvr>
                                        <p:cTn id="27" dur="500"/>
                                        <p:tgtEl>
                                          <p:spTgt spid="90"/>
                                        </p:tgtEl>
                                      </p:cBhvr>
                                    </p:animEffect>
                                  </p:childTnLst>
                                </p:cTn>
                              </p:par>
                            </p:childTnLst>
                          </p:cTn>
                        </p:par>
                        <p:par>
                          <p:cTn id="28" fill="hold">
                            <p:stCondLst>
                              <p:cond delay="4500"/>
                            </p:stCondLst>
                            <p:childTnLst>
                              <p:par>
                                <p:cTn id="29" presetID="16" presetClass="entr" presetSubtype="21"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barn(inVertical)">
                                      <p:cBhvr>
                                        <p:cTn id="31" dur="500"/>
                                        <p:tgtEl>
                                          <p:spTgt spid="88"/>
                                        </p:tgtEl>
                                      </p:cBhvr>
                                    </p:animEffect>
                                  </p:childTnLst>
                                </p:cTn>
                              </p:par>
                            </p:childTnLst>
                          </p:cTn>
                        </p:par>
                        <p:par>
                          <p:cTn id="32" fill="hold">
                            <p:stCondLst>
                              <p:cond delay="5000"/>
                            </p:stCondLst>
                            <p:childTnLst>
                              <p:par>
                                <p:cTn id="33" presetID="16" presetClass="entr" presetSubtype="21" fill="hold" grpId="0" nodeType="afterEffect">
                                  <p:stCondLst>
                                    <p:cond delay="0"/>
                                  </p:stCondLst>
                                  <p:childTnLst>
                                    <p:set>
                                      <p:cBhvr>
                                        <p:cTn id="34" dur="1" fill="hold">
                                          <p:stCondLst>
                                            <p:cond delay="0"/>
                                          </p:stCondLst>
                                        </p:cTn>
                                        <p:tgtEl>
                                          <p:spTgt spid="86"/>
                                        </p:tgtEl>
                                        <p:attrNameLst>
                                          <p:attrName>style.visibility</p:attrName>
                                        </p:attrNameLst>
                                      </p:cBhvr>
                                      <p:to>
                                        <p:strVal val="visible"/>
                                      </p:to>
                                    </p:set>
                                    <p:animEffect transition="in" filter="barn(inVertical)">
                                      <p:cBhvr>
                                        <p:cTn id="35" dur="500"/>
                                        <p:tgtEl>
                                          <p:spTgt spid="86"/>
                                        </p:tgtEl>
                                      </p:cBhvr>
                                    </p:animEffect>
                                  </p:childTnLst>
                                </p:cTn>
                              </p:par>
                            </p:childTnLst>
                          </p:cTn>
                        </p:par>
                        <p:par>
                          <p:cTn id="36" fill="hold">
                            <p:stCondLst>
                              <p:cond delay="55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500"/>
                                        <p:tgtEl>
                                          <p:spTgt spid="9"/>
                                        </p:tgtEl>
                                      </p:cBhvr>
                                    </p:animEffect>
                                  </p:childTnLst>
                                </p:cTn>
                              </p:par>
                            </p:childTnLst>
                          </p:cTn>
                        </p:par>
                        <p:par>
                          <p:cTn id="40" fill="hold">
                            <p:stCondLst>
                              <p:cond delay="6000"/>
                            </p:stCondLst>
                            <p:childTnLst>
                              <p:par>
                                <p:cTn id="41" presetID="22" presetClass="entr" presetSubtype="1" fill="hold" nodeType="afterEffect">
                                  <p:stCondLst>
                                    <p:cond delay="500"/>
                                  </p:stCondLst>
                                  <p:childTnLst>
                                    <p:set>
                                      <p:cBhvr>
                                        <p:cTn id="42" dur="1" fill="hold">
                                          <p:stCondLst>
                                            <p:cond delay="0"/>
                                          </p:stCondLst>
                                        </p:cTn>
                                        <p:tgtEl>
                                          <p:spTgt spid="109"/>
                                        </p:tgtEl>
                                        <p:attrNameLst>
                                          <p:attrName>style.visibility</p:attrName>
                                        </p:attrNameLst>
                                      </p:cBhvr>
                                      <p:to>
                                        <p:strVal val="visible"/>
                                      </p:to>
                                    </p:set>
                                    <p:animEffect transition="in" filter="wipe(up)">
                                      <p:cBhvr>
                                        <p:cTn id="43" dur="500"/>
                                        <p:tgtEl>
                                          <p:spTgt spid="109"/>
                                        </p:tgtEl>
                                      </p:cBhvr>
                                    </p:animEffect>
                                  </p:childTnLst>
                                </p:cTn>
                              </p:par>
                            </p:childTnLst>
                          </p:cTn>
                        </p:par>
                        <p:par>
                          <p:cTn id="44" fill="hold">
                            <p:stCondLst>
                              <p:cond delay="7000"/>
                            </p:stCondLst>
                            <p:childTnLst>
                              <p:par>
                                <p:cTn id="45" presetID="22" presetClass="entr" presetSubtype="1" fill="hold" nodeType="afterEffect">
                                  <p:stCondLst>
                                    <p:cond delay="500"/>
                                  </p:stCondLst>
                                  <p:childTnLst>
                                    <p:set>
                                      <p:cBhvr>
                                        <p:cTn id="46" dur="1" fill="hold">
                                          <p:stCondLst>
                                            <p:cond delay="0"/>
                                          </p:stCondLst>
                                        </p:cTn>
                                        <p:tgtEl>
                                          <p:spTgt spid="136"/>
                                        </p:tgtEl>
                                        <p:attrNameLst>
                                          <p:attrName>style.visibility</p:attrName>
                                        </p:attrNameLst>
                                      </p:cBhvr>
                                      <p:to>
                                        <p:strVal val="visible"/>
                                      </p:to>
                                    </p:set>
                                    <p:animEffect transition="in" filter="wipe(up)">
                                      <p:cBhvr>
                                        <p:cTn id="47" dur="500"/>
                                        <p:tgtEl>
                                          <p:spTgt spid="136"/>
                                        </p:tgtEl>
                                      </p:cBhvr>
                                    </p:animEffect>
                                  </p:childTnLst>
                                </p:cTn>
                              </p:par>
                            </p:childTnLst>
                          </p:cTn>
                        </p:par>
                        <p:par>
                          <p:cTn id="48" fill="hold">
                            <p:stCondLst>
                              <p:cond delay="8000"/>
                            </p:stCondLst>
                            <p:childTnLst>
                              <p:par>
                                <p:cTn id="49" presetID="22" presetClass="entr" presetSubtype="1" fill="hold" nodeType="afterEffect">
                                  <p:stCondLst>
                                    <p:cond delay="500"/>
                                  </p:stCondLst>
                                  <p:childTnLst>
                                    <p:set>
                                      <p:cBhvr>
                                        <p:cTn id="50" dur="1" fill="hold">
                                          <p:stCondLst>
                                            <p:cond delay="0"/>
                                          </p:stCondLst>
                                        </p:cTn>
                                        <p:tgtEl>
                                          <p:spTgt spid="145"/>
                                        </p:tgtEl>
                                        <p:attrNameLst>
                                          <p:attrName>style.visibility</p:attrName>
                                        </p:attrNameLst>
                                      </p:cBhvr>
                                      <p:to>
                                        <p:strVal val="visible"/>
                                      </p:to>
                                    </p:set>
                                    <p:animEffect transition="in" filter="wipe(up)">
                                      <p:cBhvr>
                                        <p:cTn id="51" dur="500"/>
                                        <p:tgtEl>
                                          <p:spTgt spid="145"/>
                                        </p:tgtEl>
                                      </p:cBhvr>
                                    </p:animEffect>
                                  </p:childTnLst>
                                </p:cTn>
                              </p:par>
                            </p:childTnLst>
                          </p:cTn>
                        </p:par>
                        <p:par>
                          <p:cTn id="52" fill="hold">
                            <p:stCondLst>
                              <p:cond delay="9000"/>
                            </p:stCondLst>
                            <p:childTnLst>
                              <p:par>
                                <p:cTn id="53" presetID="22" presetClass="entr" presetSubtype="1" fill="hold" nodeType="afterEffect">
                                  <p:stCondLst>
                                    <p:cond delay="500"/>
                                  </p:stCondLst>
                                  <p:childTnLst>
                                    <p:set>
                                      <p:cBhvr>
                                        <p:cTn id="54" dur="1" fill="hold">
                                          <p:stCondLst>
                                            <p:cond delay="0"/>
                                          </p:stCondLst>
                                        </p:cTn>
                                        <p:tgtEl>
                                          <p:spTgt spid="167"/>
                                        </p:tgtEl>
                                        <p:attrNameLst>
                                          <p:attrName>style.visibility</p:attrName>
                                        </p:attrNameLst>
                                      </p:cBhvr>
                                      <p:to>
                                        <p:strVal val="visible"/>
                                      </p:to>
                                    </p:set>
                                    <p:animEffect transition="in" filter="wipe(up)">
                                      <p:cBhvr>
                                        <p:cTn id="55"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4" grpId="0" animBg="1"/>
      <p:bldP spid="92" grpId="0" animBg="1"/>
      <p:bldP spid="90" grpId="0" animBg="1"/>
      <p:bldP spid="88" grpId="0" animBg="1"/>
      <p:bldP spid="86" grpId="0" animBg="1"/>
      <p:bldP spid="16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8" name="TextBox 27"/>
          <p:cNvSpPr txBox="1"/>
          <p:nvPr/>
        </p:nvSpPr>
        <p:spPr>
          <a:xfrm>
            <a:off x="5182140" y="322575"/>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537778" y="1427212"/>
            <a:ext cx="2698175"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系统数据库设计</a:t>
            </a:r>
            <a:endParaRPr lang="en-US" altLang="zh-CN" dirty="0"/>
          </a:p>
        </p:txBody>
      </p:sp>
      <p:grpSp>
        <p:nvGrpSpPr>
          <p:cNvPr id="64" name="组合 63"/>
          <p:cNvGrpSpPr/>
          <p:nvPr/>
        </p:nvGrpSpPr>
        <p:grpSpPr>
          <a:xfrm>
            <a:off x="7295565" y="325195"/>
            <a:ext cx="1802409" cy="400110"/>
            <a:chOff x="2693556" y="519298"/>
            <a:chExt cx="1802407" cy="400110"/>
          </a:xfrm>
        </p:grpSpPr>
        <p:sp>
          <p:nvSpPr>
            <p:cNvPr id="65" name="TextBox 15"/>
            <p:cNvSpPr txBox="1"/>
            <p:nvPr/>
          </p:nvSpPr>
          <p:spPr>
            <a:xfrm>
              <a:off x="2818302" y="519298"/>
              <a:ext cx="1677661"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架构与设计</a:t>
              </a: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10621184" y="317310"/>
            <a:ext cx="1577166"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a:t>
            </a:r>
            <a:r>
              <a:rPr lang="zh-CN" altLang="en-US" sz="2000" dirty="0">
                <a:solidFill>
                  <a:srgbClr val="005499"/>
                </a:solidFill>
                <a:latin typeface="微软雅黑" panose="020B0503020204020204" pitchFamily="34" charset="-122"/>
              </a:rPr>
              <a:t>与展望</a:t>
            </a:r>
          </a:p>
          <a:p>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9" name="文本框 168"/>
          <p:cNvSpPr txBox="1"/>
          <p:nvPr/>
        </p:nvSpPr>
        <p:spPr>
          <a:xfrm>
            <a:off x="537778" y="2050611"/>
            <a:ext cx="2562893" cy="3034164"/>
          </a:xfrm>
          <a:prstGeom prst="rect">
            <a:avLst/>
          </a:prstGeom>
          <a:noFill/>
        </p:spPr>
        <p:txBody>
          <a:bodyPr wrap="square" rtlCol="0">
            <a:spAutoFit/>
          </a:bodyPr>
          <a:lstStyle/>
          <a:p>
            <a:pPr>
              <a:defRPr/>
            </a:pPr>
            <a:r>
              <a:rPr lang="zh-CN" altLang="en-US" sz="1700" dirty="0">
                <a:solidFill>
                  <a:schemeClr val="bg1">
                    <a:lumMod val="50000"/>
                  </a:schemeClr>
                </a:solidFill>
                <a:latin typeface="Arial" pitchFamily="34" charset="0"/>
                <a:ea typeface="微软雅黑" pitchFamily="34" charset="-122"/>
              </a:rPr>
              <a:t>合理的数据库结构对数据的一致性、完整性、安全性、可伸缩性都很有帮助。下面我们结合用户的需求和本系统的具体功能，并根据特定的数据库管理系统来建立数据库</a:t>
            </a:r>
            <a:r>
              <a:rPr lang="zh-CN" altLang="en-US" sz="1700" dirty="0" smtClean="0">
                <a:solidFill>
                  <a:schemeClr val="bg1">
                    <a:lumMod val="50000"/>
                  </a:schemeClr>
                </a:solidFill>
                <a:latin typeface="Arial" pitchFamily="34" charset="0"/>
                <a:ea typeface="微软雅黑" pitchFamily="34" charset="-122"/>
              </a:rPr>
              <a:t>。</a:t>
            </a:r>
            <a:endParaRPr lang="en-US" altLang="zh-CN" sz="1700" dirty="0" smtClean="0">
              <a:solidFill>
                <a:schemeClr val="bg1">
                  <a:lumMod val="50000"/>
                </a:schemeClr>
              </a:solidFill>
              <a:latin typeface="Arial" pitchFamily="34" charset="0"/>
              <a:ea typeface="微软雅黑" pitchFamily="34" charset="-122"/>
            </a:endParaRPr>
          </a:p>
          <a:p>
            <a:pPr>
              <a:spcBef>
                <a:spcPts val="500"/>
              </a:spcBef>
              <a:defRPr/>
            </a:pPr>
            <a:r>
              <a:rPr lang="zh-CN" altLang="en-US" sz="1700" dirty="0" smtClean="0">
                <a:solidFill>
                  <a:schemeClr val="bg1">
                    <a:lumMod val="50000"/>
                  </a:schemeClr>
                </a:solidFill>
                <a:latin typeface="Arial" pitchFamily="34" charset="0"/>
                <a:ea typeface="微软雅黑" pitchFamily="34" charset="-122"/>
              </a:rPr>
              <a:t>经过</a:t>
            </a:r>
            <a:r>
              <a:rPr lang="zh-CN" altLang="en-US" sz="1700" dirty="0">
                <a:solidFill>
                  <a:schemeClr val="bg1">
                    <a:lumMod val="50000"/>
                  </a:schemeClr>
                </a:solidFill>
                <a:latin typeface="Arial" pitchFamily="34" charset="0"/>
                <a:ea typeface="微软雅黑" pitchFamily="34" charset="-122"/>
              </a:rPr>
              <a:t>对本系统中实体进行分析，得出本系统中实体有用户、课程、教学计划、用户扩展、公告</a:t>
            </a:r>
            <a:r>
              <a:rPr lang="zh-CN" altLang="en-US" sz="1700" dirty="0" smtClean="0">
                <a:solidFill>
                  <a:schemeClr val="bg1">
                    <a:lumMod val="50000"/>
                  </a:schemeClr>
                </a:solidFill>
                <a:latin typeface="Arial" pitchFamily="34" charset="0"/>
                <a:ea typeface="微软雅黑" pitchFamily="34" charset="-122"/>
              </a:rPr>
              <a:t>等。</a:t>
            </a:r>
            <a:endParaRPr lang="zh-CN" altLang="en-US" sz="1700" dirty="0">
              <a:solidFill>
                <a:schemeClr val="bg1">
                  <a:lumMod val="50000"/>
                </a:schemeClr>
              </a:solidFill>
              <a:latin typeface="Arial" pitchFamily="34" charset="0"/>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033299080"/>
              </p:ext>
            </p:extLst>
          </p:nvPr>
        </p:nvGraphicFramePr>
        <p:xfrm>
          <a:off x="4737598" y="1573957"/>
          <a:ext cx="5461822" cy="2270645"/>
        </p:xfrm>
        <a:graphic>
          <a:graphicData uri="http://schemas.openxmlformats.org/presentationml/2006/ole">
            <mc:AlternateContent xmlns:mc="http://schemas.openxmlformats.org/markup-compatibility/2006">
              <mc:Choice xmlns:v="urn:schemas-microsoft-com:vml" Requires="v">
                <p:oleObj spid="_x0000_s2340" name="Visio" r:id="rId6" imgW="3371831" imgH="1390698" progId="Visio.Drawing.11">
                  <p:embed/>
                </p:oleObj>
              </mc:Choice>
              <mc:Fallback>
                <p:oleObj name="Visio" r:id="rId6" imgW="3371831" imgH="1390698" progId="Visio.Drawing.11">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37598" y="1573957"/>
                        <a:ext cx="5461822" cy="2270645"/>
                      </a:xfrm>
                      <a:prstGeom prst="rect">
                        <a:avLst/>
                      </a:prstGeom>
                      <a:noFill/>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457007623"/>
              </p:ext>
            </p:extLst>
          </p:nvPr>
        </p:nvGraphicFramePr>
        <p:xfrm>
          <a:off x="4624192" y="2115733"/>
          <a:ext cx="5688632" cy="2804146"/>
        </p:xfrm>
        <a:graphic>
          <a:graphicData uri="http://schemas.openxmlformats.org/presentationml/2006/ole">
            <mc:AlternateContent xmlns:mc="http://schemas.openxmlformats.org/markup-compatibility/2006">
              <mc:Choice xmlns:v="urn:schemas-microsoft-com:vml" Requires="v">
                <p:oleObj spid="_x0000_s2341" name="Visio" r:id="rId8" imgW="6010234" imgH="2590822" progId="Visio.Drawing.11">
                  <p:embed/>
                </p:oleObj>
              </mc:Choice>
              <mc:Fallback>
                <p:oleObj name="Visio" r:id="rId8" imgW="6010234" imgH="2590822" progId="Visio.Drawing.11">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4192" y="2115733"/>
                        <a:ext cx="5688632" cy="2804146"/>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942685173"/>
              </p:ext>
            </p:extLst>
          </p:nvPr>
        </p:nvGraphicFramePr>
        <p:xfrm>
          <a:off x="5444446" y="2199119"/>
          <a:ext cx="4048125" cy="2028825"/>
        </p:xfrm>
        <a:graphic>
          <a:graphicData uri="http://schemas.openxmlformats.org/presentationml/2006/ole">
            <mc:AlternateContent xmlns:mc="http://schemas.openxmlformats.org/markup-compatibility/2006">
              <mc:Choice xmlns:v="urn:schemas-microsoft-com:vml" Requires="v">
                <p:oleObj spid="_x0000_s2342" name="Visio" r:id="rId10" imgW="4038585" imgH="2009655" progId="Visio.Drawing.11">
                  <p:embed/>
                </p:oleObj>
              </mc:Choice>
              <mc:Fallback>
                <p:oleObj name="Visio" r:id="rId10" imgW="4038585" imgH="2009655" progId="Visio.Drawing.11">
                  <p:embed/>
                  <p:pic>
                    <p:nvPicPr>
                      <p:cNvPr id="0" name="Object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44446" y="2199119"/>
                        <a:ext cx="4048125" cy="202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097729914"/>
              </p:ext>
            </p:extLst>
          </p:nvPr>
        </p:nvGraphicFramePr>
        <p:xfrm>
          <a:off x="5027721" y="2185139"/>
          <a:ext cx="4989512" cy="2495550"/>
        </p:xfrm>
        <a:graphic>
          <a:graphicData uri="http://schemas.openxmlformats.org/presentationml/2006/ole">
            <mc:AlternateContent xmlns:mc="http://schemas.openxmlformats.org/markup-compatibility/2006">
              <mc:Choice xmlns:v="urn:schemas-microsoft-com:vml" Requires="v">
                <p:oleObj spid="_x0000_s2343" name="Visio" r:id="rId12" imgW="4981489" imgH="2476371" progId="Visio.Drawing.11">
                  <p:embed/>
                </p:oleObj>
              </mc:Choice>
              <mc:Fallback>
                <p:oleObj name="Visio" r:id="rId12" imgW="4981489" imgH="2476371" progId="Visio.Drawing.11">
                  <p:embed/>
                  <p:pic>
                    <p:nvPicPr>
                      <p:cNvPr id="0"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7721" y="2185139"/>
                        <a:ext cx="4989512"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148044714"/>
              </p:ext>
            </p:extLst>
          </p:nvPr>
        </p:nvGraphicFramePr>
        <p:xfrm>
          <a:off x="5395454" y="2185139"/>
          <a:ext cx="4049713" cy="2028825"/>
        </p:xfrm>
        <a:graphic>
          <a:graphicData uri="http://schemas.openxmlformats.org/presentationml/2006/ole">
            <mc:AlternateContent xmlns:mc="http://schemas.openxmlformats.org/markup-compatibility/2006">
              <mc:Choice xmlns:v="urn:schemas-microsoft-com:vml" Requires="v">
                <p:oleObj spid="_x0000_s2344" name="Visio" r:id="rId14" imgW="4038585" imgH="2009655" progId="Visio.Drawing.11">
                  <p:embed/>
                </p:oleObj>
              </mc:Choice>
              <mc:Fallback>
                <p:oleObj name="Visio" r:id="rId14" imgW="4038585" imgH="2009655" progId="Visio.Drawing.11">
                  <p:embed/>
                  <p:pic>
                    <p:nvPicPr>
                      <p:cNvPr id="0" name="Object 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395454" y="2185139"/>
                        <a:ext cx="4049713" cy="202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235327304"/>
              </p:ext>
            </p:extLst>
          </p:nvPr>
        </p:nvGraphicFramePr>
        <p:xfrm>
          <a:off x="3794920" y="1573956"/>
          <a:ext cx="7344816" cy="3459681"/>
        </p:xfrm>
        <a:graphic>
          <a:graphicData uri="http://schemas.openxmlformats.org/presentationml/2006/ole">
            <mc:AlternateContent xmlns:mc="http://schemas.openxmlformats.org/markup-compatibility/2006">
              <mc:Choice xmlns:v="urn:schemas-microsoft-com:vml" Requires="v">
                <p:oleObj spid="_x0000_s2345" name="Visio" r:id="rId16" imgW="5410155" imgH="2581375" progId="Visio.Drawing.11">
                  <p:embed/>
                </p:oleObj>
              </mc:Choice>
              <mc:Fallback>
                <p:oleObj name="Visio" r:id="rId16" imgW="5410155" imgH="2581375" progId="Visio.Drawing.11">
                  <p:embed/>
                  <p:pic>
                    <p:nvPicPr>
                      <p:cNvPr id="0" name="Object 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794920" y="1573956"/>
                        <a:ext cx="7344816" cy="3459681"/>
                      </a:xfrm>
                      <a:prstGeom prst="rect">
                        <a:avLst/>
                      </a:prstGeom>
                      <a:solidFill>
                        <a:schemeClr val="bg1"/>
                      </a:solidFill>
                    </p:spPr>
                  </p:pic>
                </p:oleObj>
              </mc:Fallback>
            </mc:AlternateContent>
          </a:graphicData>
        </a:graphic>
      </p:graphicFrame>
      <p:sp>
        <p:nvSpPr>
          <p:cNvPr id="22" name="TextBox 23"/>
          <p:cNvSpPr txBox="1"/>
          <p:nvPr/>
        </p:nvSpPr>
        <p:spPr>
          <a:xfrm>
            <a:off x="9157813" y="327581"/>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23" name="组合 22"/>
          <p:cNvGrpSpPr/>
          <p:nvPr/>
        </p:nvGrpSpPr>
        <p:grpSpPr>
          <a:xfrm>
            <a:off x="11371719" y="6308726"/>
            <a:ext cx="826631" cy="549275"/>
            <a:chOff x="9868845" y="-64101"/>
            <a:chExt cx="826630" cy="549275"/>
          </a:xfrm>
        </p:grpSpPr>
        <p:sp>
          <p:nvSpPr>
            <p:cNvPr id="24" name="矩形 23"/>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991334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9">
                                            <p:txEl>
                                              <p:pRg st="0" end="0"/>
                                            </p:txEl>
                                          </p:spTgt>
                                        </p:tgtEl>
                                        <p:attrNameLst>
                                          <p:attrName>style.visibility</p:attrName>
                                        </p:attrNameLst>
                                      </p:cBhvr>
                                      <p:to>
                                        <p:strVal val="visible"/>
                                      </p:to>
                                    </p:set>
                                    <p:animEffect transition="in" filter="barn(inVertical)">
                                      <p:cBhvr>
                                        <p:cTn id="7" dur="500"/>
                                        <p:tgtEl>
                                          <p:spTgt spid="16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9">
                                            <p:txEl>
                                              <p:pRg st="1" end="1"/>
                                            </p:txEl>
                                          </p:spTgt>
                                        </p:tgtEl>
                                        <p:attrNameLst>
                                          <p:attrName>style.visibility</p:attrName>
                                        </p:attrNameLst>
                                      </p:cBhvr>
                                      <p:to>
                                        <p:strVal val="visible"/>
                                      </p:to>
                                    </p:set>
                                    <p:animEffect transition="in" filter="barn(inVertical)">
                                      <p:cBhvr>
                                        <p:cTn id="12" dur="500"/>
                                        <p:tgtEl>
                                          <p:spTgt spid="169">
                                            <p:txEl>
                                              <p:pRg st="1" end="1"/>
                                            </p:txEl>
                                          </p:spTgt>
                                        </p:tgtEl>
                                      </p:cBhvr>
                                    </p:animEffect>
                                  </p:childTnLst>
                                </p:cTn>
                              </p:par>
                            </p:childTnLst>
                          </p:cTn>
                        </p:par>
                        <p:par>
                          <p:cTn id="13" fill="hold">
                            <p:stCondLst>
                              <p:cond delay="500"/>
                            </p:stCondLst>
                            <p:childTnLst>
                              <p:par>
                                <p:cTn id="14" presetID="16" presetClass="entr" presetSubtype="21" fill="hold" nodeType="afterEffect">
                                  <p:stCondLst>
                                    <p:cond delay="100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childTnLst>
                          </p:cTn>
                        </p:par>
                        <p:par>
                          <p:cTn id="17" fill="hold">
                            <p:stCondLst>
                              <p:cond delay="2000"/>
                            </p:stCondLst>
                            <p:childTnLst>
                              <p:par>
                                <p:cTn id="18" presetID="22" presetClass="exit" presetSubtype="4" fill="hold" nodeType="afterEffect">
                                  <p:stCondLst>
                                    <p:cond delay="1000"/>
                                  </p:stCondLst>
                                  <p:childTnLst>
                                    <p:animEffect transition="out" filter="wipe(down)">
                                      <p:cBhvr>
                                        <p:cTn id="19" dur="500"/>
                                        <p:tgtEl>
                                          <p:spTgt spid="3"/>
                                        </p:tgtEl>
                                      </p:cBhvr>
                                    </p:animEffect>
                                    <p:set>
                                      <p:cBhvr>
                                        <p:cTn id="20" dur="1" fill="hold">
                                          <p:stCondLst>
                                            <p:cond delay="499"/>
                                          </p:stCondLst>
                                        </p:cTn>
                                        <p:tgtEl>
                                          <p:spTgt spid="3"/>
                                        </p:tgtEl>
                                        <p:attrNameLst>
                                          <p:attrName>style.visibility</p:attrName>
                                        </p:attrNameLst>
                                      </p:cBhvr>
                                      <p:to>
                                        <p:strVal val="hidden"/>
                                      </p:to>
                                    </p:set>
                                  </p:childTnLst>
                                </p:cTn>
                              </p:par>
                            </p:childTnLst>
                          </p:cTn>
                        </p:par>
                        <p:par>
                          <p:cTn id="21" fill="hold">
                            <p:stCondLst>
                              <p:cond delay="3500"/>
                            </p:stCondLst>
                            <p:childTnLst>
                              <p:par>
                                <p:cTn id="22" presetID="16" presetClass="entr" presetSubtype="21"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barn(inVertical)">
                                      <p:cBhvr>
                                        <p:cTn id="24" dur="500"/>
                                        <p:tgtEl>
                                          <p:spTgt spid="4"/>
                                        </p:tgtEl>
                                      </p:cBhvr>
                                    </p:animEffect>
                                  </p:childTnLst>
                                </p:cTn>
                              </p:par>
                            </p:childTnLst>
                          </p:cTn>
                        </p:par>
                        <p:par>
                          <p:cTn id="25" fill="hold">
                            <p:stCondLst>
                              <p:cond delay="4000"/>
                            </p:stCondLst>
                            <p:childTnLst>
                              <p:par>
                                <p:cTn id="26" presetID="22" presetClass="exit" presetSubtype="4" fill="hold" nodeType="afterEffect">
                                  <p:stCondLst>
                                    <p:cond delay="1000"/>
                                  </p:stCondLst>
                                  <p:childTnLst>
                                    <p:animEffect transition="out" filter="wipe(down)">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par>
                          <p:cTn id="29" fill="hold">
                            <p:stCondLst>
                              <p:cond delay="5500"/>
                            </p:stCondLst>
                            <p:childTnLst>
                              <p:par>
                                <p:cTn id="30" presetID="16" presetClass="entr" presetSubtype="21"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arn(inVertical)">
                                      <p:cBhvr>
                                        <p:cTn id="32" dur="500"/>
                                        <p:tgtEl>
                                          <p:spTgt spid="5"/>
                                        </p:tgtEl>
                                      </p:cBhvr>
                                    </p:animEffect>
                                  </p:childTnLst>
                                </p:cTn>
                              </p:par>
                            </p:childTnLst>
                          </p:cTn>
                        </p:par>
                        <p:par>
                          <p:cTn id="33" fill="hold">
                            <p:stCondLst>
                              <p:cond delay="6000"/>
                            </p:stCondLst>
                            <p:childTnLst>
                              <p:par>
                                <p:cTn id="34" presetID="22" presetClass="exit" presetSubtype="4" fill="hold" nodeType="afterEffect">
                                  <p:stCondLst>
                                    <p:cond delay="1000"/>
                                  </p:stCondLst>
                                  <p:childTnLst>
                                    <p:animEffect transition="out" filter="wipe(down)">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childTnLst>
                          </p:cTn>
                        </p:par>
                        <p:par>
                          <p:cTn id="37" fill="hold">
                            <p:stCondLst>
                              <p:cond delay="7500"/>
                            </p:stCondLst>
                            <p:childTnLst>
                              <p:par>
                                <p:cTn id="38" presetID="16" presetClass="entr" presetSubtype="21" fill="hold"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barn(inVertical)">
                                      <p:cBhvr>
                                        <p:cTn id="40" dur="500"/>
                                        <p:tgtEl>
                                          <p:spTgt spid="6"/>
                                        </p:tgtEl>
                                      </p:cBhvr>
                                    </p:animEffect>
                                  </p:childTnLst>
                                </p:cTn>
                              </p:par>
                            </p:childTnLst>
                          </p:cTn>
                        </p:par>
                        <p:par>
                          <p:cTn id="41" fill="hold">
                            <p:stCondLst>
                              <p:cond delay="8000"/>
                            </p:stCondLst>
                            <p:childTnLst>
                              <p:par>
                                <p:cTn id="42" presetID="22" presetClass="exit" presetSubtype="4" fill="hold" nodeType="afterEffect">
                                  <p:stCondLst>
                                    <p:cond delay="1000"/>
                                  </p:stCondLst>
                                  <p:childTnLst>
                                    <p:animEffect transition="out" filter="wipe(down)">
                                      <p:cBhvr>
                                        <p:cTn id="43" dur="500"/>
                                        <p:tgtEl>
                                          <p:spTgt spid="6"/>
                                        </p:tgtEl>
                                      </p:cBhvr>
                                    </p:animEffect>
                                    <p:set>
                                      <p:cBhvr>
                                        <p:cTn id="44" dur="1" fill="hold">
                                          <p:stCondLst>
                                            <p:cond delay="499"/>
                                          </p:stCondLst>
                                        </p:cTn>
                                        <p:tgtEl>
                                          <p:spTgt spid="6"/>
                                        </p:tgtEl>
                                        <p:attrNameLst>
                                          <p:attrName>style.visibility</p:attrName>
                                        </p:attrNameLst>
                                      </p:cBhvr>
                                      <p:to>
                                        <p:strVal val="hidden"/>
                                      </p:to>
                                    </p:set>
                                  </p:childTnLst>
                                </p:cTn>
                              </p:par>
                            </p:childTnLst>
                          </p:cTn>
                        </p:par>
                        <p:par>
                          <p:cTn id="45" fill="hold">
                            <p:stCondLst>
                              <p:cond delay="9500"/>
                            </p:stCondLst>
                            <p:childTnLst>
                              <p:par>
                                <p:cTn id="46" presetID="16" presetClass="entr" presetSubtype="21" fill="hold" nodeType="after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arn(inVertical)">
                                      <p:cBhvr>
                                        <p:cTn id="48" dur="500"/>
                                        <p:tgtEl>
                                          <p:spTgt spid="7"/>
                                        </p:tgtEl>
                                      </p:cBhvr>
                                    </p:animEffect>
                                  </p:childTnLst>
                                </p:cTn>
                              </p:par>
                            </p:childTnLst>
                          </p:cTn>
                        </p:par>
                        <p:par>
                          <p:cTn id="49" fill="hold">
                            <p:stCondLst>
                              <p:cond delay="10000"/>
                            </p:stCondLst>
                            <p:childTnLst>
                              <p:par>
                                <p:cTn id="50" presetID="22" presetClass="exit" presetSubtype="4" fill="hold" nodeType="afterEffect">
                                  <p:stCondLst>
                                    <p:cond delay="1000"/>
                                  </p:stCondLst>
                                  <p:childTnLst>
                                    <p:animEffect transition="out" filter="wipe(down)">
                                      <p:cBhvr>
                                        <p:cTn id="51" dur="500"/>
                                        <p:tgtEl>
                                          <p:spTgt spid="7"/>
                                        </p:tgtEl>
                                      </p:cBhvr>
                                    </p:animEffect>
                                    <p:set>
                                      <p:cBhvr>
                                        <p:cTn id="52" dur="1" fill="hold">
                                          <p:stCondLst>
                                            <p:cond delay="499"/>
                                          </p:stCondLst>
                                        </p:cTn>
                                        <p:tgtEl>
                                          <p:spTgt spid="7"/>
                                        </p:tgtEl>
                                        <p:attrNameLst>
                                          <p:attrName>style.visibility</p:attrName>
                                        </p:attrNameLst>
                                      </p:cBhvr>
                                      <p:to>
                                        <p:strVal val="hidden"/>
                                      </p:to>
                                    </p:set>
                                  </p:childTnLst>
                                </p:cTn>
                              </p:par>
                            </p:childTnLst>
                          </p:cTn>
                        </p:par>
                        <p:par>
                          <p:cTn id="53" fill="hold">
                            <p:stCondLst>
                              <p:cond delay="11500"/>
                            </p:stCondLst>
                            <p:childTnLst>
                              <p:par>
                                <p:cTn id="54" presetID="16" presetClass="entr" presetSubtype="21"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barn(inVertical)">
                                      <p:cBhvr>
                                        <p:cTn id="5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7551" y="2847439"/>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TextBox 3"/>
          <p:cNvSpPr txBox="1"/>
          <p:nvPr/>
        </p:nvSpPr>
        <p:spPr>
          <a:xfrm>
            <a:off x="4010943" y="2060848"/>
            <a:ext cx="5112568" cy="707886"/>
          </a:xfrm>
          <a:prstGeom prst="rect">
            <a:avLst/>
          </a:prstGeom>
          <a:noFill/>
        </p:spPr>
        <p:txBody>
          <a:bodyPr wrap="square" rtlCol="0">
            <a:spAutoFit/>
          </a:bodyPr>
          <a:lstStyle/>
          <a:p>
            <a:r>
              <a:rPr lang="zh-CN" altLang="en-US" sz="4000" b="1" dirty="0" smtClean="0">
                <a:solidFill>
                  <a:srgbClr val="005499"/>
                </a:solidFill>
                <a:latin typeface="微软雅黑" panose="020B0503020204020204" pitchFamily="34" charset="-122"/>
              </a:rPr>
              <a:t>系统</a:t>
            </a:r>
            <a:r>
              <a:rPr lang="zh-CN" altLang="en-US" sz="4000" b="1" dirty="0">
                <a:solidFill>
                  <a:srgbClr val="005499"/>
                </a:solidFill>
                <a:latin typeface="微软雅黑" panose="020B0503020204020204" pitchFamily="34" charset="-122"/>
              </a:rPr>
              <a:t>实现</a:t>
            </a:r>
            <a:r>
              <a:rPr lang="zh-CN" altLang="en-US" sz="4000" b="1" dirty="0" smtClean="0">
                <a:solidFill>
                  <a:srgbClr val="005499"/>
                </a:solidFill>
                <a:latin typeface="微软雅黑" panose="020B0503020204020204" pitchFamily="34" charset="-122"/>
              </a:rPr>
              <a:t>与系统测试</a:t>
            </a:r>
            <a:endParaRPr lang="zh-CN" altLang="en-US" sz="4000" b="1" dirty="0">
              <a:solidFill>
                <a:srgbClr val="005499"/>
              </a:solidFill>
              <a:latin typeface="微软雅黑" panose="020B0503020204020204" pitchFamily="34" charset="-122"/>
            </a:endParaRPr>
          </a:p>
        </p:txBody>
      </p:sp>
      <p:sp>
        <p:nvSpPr>
          <p:cNvPr id="5" name="TextBox 4"/>
          <p:cNvSpPr txBox="1"/>
          <p:nvPr/>
        </p:nvSpPr>
        <p:spPr>
          <a:xfrm>
            <a:off x="4803031" y="2971591"/>
            <a:ext cx="2808312" cy="1066959"/>
          </a:xfrm>
          <a:prstGeom prst="rect">
            <a:avLst/>
          </a:prstGeom>
          <a:noFill/>
        </p:spPr>
        <p:txBody>
          <a:bodyPr wrap="square" rtlCol="0">
            <a:spAutoFit/>
          </a:bodyPr>
          <a:lstStyle/>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系统实现</a:t>
            </a:r>
            <a:endParaRPr lang="en-US" altLang="zh-CN" dirty="0" smtClean="0">
              <a:solidFill>
                <a:srgbClr val="005499"/>
              </a:solidFill>
              <a:latin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系统测试</a:t>
            </a:r>
            <a:endParaRPr lang="en-US" altLang="zh-CN" dirty="0" smtClean="0">
              <a:solidFill>
                <a:srgbClr val="005499"/>
              </a:solidFill>
              <a:latin typeface="微软雅黑" panose="020B0503020204020204" pitchFamily="34" charset="-122"/>
            </a:endParaRPr>
          </a:p>
        </p:txBody>
      </p:sp>
      <p:sp>
        <p:nvSpPr>
          <p:cNvPr id="6" name="同侧圆角矩形 5"/>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7" name="椭圆 6"/>
          <p:cNvSpPr/>
          <p:nvPr/>
        </p:nvSpPr>
        <p:spPr>
          <a:xfrm>
            <a:off x="1353166" y="1909678"/>
            <a:ext cx="1966960" cy="1966959"/>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9154953"/>
      </p:ext>
    </p:extLst>
  </p:cSld>
  <p:clrMapOvr>
    <a:masterClrMapping/>
  </p:clrMapOvr>
  <p:transition spd="slow">
    <p:pull/>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523722"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之系统登录界面</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组合 19"/>
          <p:cNvGrpSpPr/>
          <p:nvPr/>
        </p:nvGrpSpPr>
        <p:grpSpPr>
          <a:xfrm>
            <a:off x="852097" y="1788617"/>
            <a:ext cx="7384499" cy="3991335"/>
            <a:chOff x="0" y="0"/>
            <a:chExt cx="5822005" cy="2741496"/>
          </a:xfrm>
        </p:grpSpPr>
        <p:pic>
          <p:nvPicPr>
            <p:cNvPr id="21" name="图片 2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800725" cy="2562225"/>
            </a:xfrm>
            <a:prstGeom prst="rect">
              <a:avLst/>
            </a:prstGeom>
            <a:noFill/>
          </p:spPr>
        </p:pic>
        <p:sp>
          <p:nvSpPr>
            <p:cNvPr id="22" name="文本框 642"/>
            <p:cNvSpPr txBox="1"/>
            <p:nvPr/>
          </p:nvSpPr>
          <p:spPr>
            <a:xfrm>
              <a:off x="18105" y="2551091"/>
              <a:ext cx="5803900" cy="1904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4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5-1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登录页面</a:t>
              </a:r>
            </a:p>
          </p:txBody>
        </p:sp>
      </p:grpSp>
      <p:grpSp>
        <p:nvGrpSpPr>
          <p:cNvPr id="42" name="组合 41"/>
          <p:cNvGrpSpPr/>
          <p:nvPr/>
        </p:nvGrpSpPr>
        <p:grpSpPr>
          <a:xfrm>
            <a:off x="8775907" y="1359424"/>
            <a:ext cx="3083908" cy="4239699"/>
            <a:chOff x="-1" y="0"/>
            <a:chExt cx="2647014" cy="4169786"/>
          </a:xfrm>
        </p:grpSpPr>
        <p:grpSp>
          <p:nvGrpSpPr>
            <p:cNvPr id="43" name="组合 42"/>
            <p:cNvGrpSpPr/>
            <p:nvPr/>
          </p:nvGrpSpPr>
          <p:grpSpPr>
            <a:xfrm>
              <a:off x="-1" y="0"/>
              <a:ext cx="2225040" cy="3829682"/>
              <a:chOff x="0" y="0"/>
              <a:chExt cx="2225567" cy="3830032"/>
            </a:xfrm>
          </p:grpSpPr>
          <p:sp>
            <p:nvSpPr>
              <p:cNvPr id="47" name="流程图: 可选过程 46"/>
              <p:cNvSpPr/>
              <p:nvPr/>
            </p:nvSpPr>
            <p:spPr>
              <a:xfrm>
                <a:off x="879894" y="0"/>
                <a:ext cx="897147" cy="370936"/>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开始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8" name="直接箭头连接符 47"/>
              <p:cNvCxnSpPr/>
              <p:nvPr/>
            </p:nvCxnSpPr>
            <p:spPr>
              <a:xfrm>
                <a:off x="1319841" y="370936"/>
                <a:ext cx="0" cy="310551"/>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49" name="矩形 48"/>
              <p:cNvSpPr/>
              <p:nvPr/>
            </p:nvSpPr>
            <p:spPr>
              <a:xfrm>
                <a:off x="715992" y="681487"/>
                <a:ext cx="1267460" cy="457200"/>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输入登录名和密码</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0" name="菱形 49"/>
              <p:cNvSpPr/>
              <p:nvPr/>
            </p:nvSpPr>
            <p:spPr>
              <a:xfrm>
                <a:off x="439947" y="1449238"/>
                <a:ext cx="1785620" cy="922020"/>
              </a:xfrm>
              <a:prstGeom prst="diamond">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后台验证用户名和密码</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1" name="直接箭头连接符 50"/>
              <p:cNvCxnSpPr/>
              <p:nvPr/>
            </p:nvCxnSpPr>
            <p:spPr>
              <a:xfrm>
                <a:off x="1319841" y="1138687"/>
                <a:ext cx="0" cy="310515"/>
              </a:xfrm>
              <a:prstGeom prst="straightConnector1">
                <a:avLst/>
              </a:prstGeom>
              <a:noFill/>
              <a:ln w="12700" cap="flat" cmpd="sng" algn="ctr">
                <a:solidFill>
                  <a:sysClr val="windowText" lastClr="000000"/>
                </a:solidFill>
                <a:prstDash val="solid"/>
                <a:headEnd type="none" w="med" len="med"/>
                <a:tailEnd type="triangle" w="med" len="med"/>
              </a:ln>
              <a:effectLst/>
            </p:spPr>
          </p:cxnSp>
          <p:grpSp>
            <p:nvGrpSpPr>
              <p:cNvPr id="52" name="组合 51"/>
              <p:cNvGrpSpPr/>
              <p:nvPr/>
            </p:nvGrpSpPr>
            <p:grpSpPr>
              <a:xfrm>
                <a:off x="0" y="897147"/>
                <a:ext cx="715645" cy="1017905"/>
                <a:chOff x="0" y="0"/>
                <a:chExt cx="715645" cy="621094"/>
              </a:xfrm>
            </p:grpSpPr>
            <p:cxnSp>
              <p:nvCxnSpPr>
                <p:cNvPr id="62" name="肘形连接符 61"/>
                <p:cNvCxnSpPr/>
                <p:nvPr/>
              </p:nvCxnSpPr>
              <p:spPr>
                <a:xfrm flipV="1">
                  <a:off x="0" y="0"/>
                  <a:ext cx="715645" cy="621030"/>
                </a:xfrm>
                <a:prstGeom prst="bentConnector3">
                  <a:avLst>
                    <a:gd name="adj1" fmla="val -627"/>
                  </a:avLst>
                </a:prstGeom>
                <a:noFill/>
                <a:ln w="12700" cap="flat" cmpd="sng" algn="ctr">
                  <a:solidFill>
                    <a:sysClr val="windowText" lastClr="000000"/>
                  </a:solidFill>
                  <a:prstDash val="solid"/>
                  <a:headEnd type="none" w="med" len="med"/>
                  <a:tailEnd type="triangle" w="med" len="med"/>
                </a:ln>
                <a:effectLst/>
              </p:spPr>
            </p:cxnSp>
            <p:cxnSp>
              <p:nvCxnSpPr>
                <p:cNvPr id="66" name="直接连接符 65"/>
                <p:cNvCxnSpPr/>
                <p:nvPr/>
              </p:nvCxnSpPr>
              <p:spPr>
                <a:xfrm flipV="1">
                  <a:off x="0" y="621023"/>
                  <a:ext cx="439947" cy="71"/>
                </a:xfrm>
                <a:prstGeom prst="line">
                  <a:avLst/>
                </a:prstGeom>
                <a:noFill/>
                <a:ln w="12700" cap="flat" cmpd="sng" algn="ctr">
                  <a:solidFill>
                    <a:sysClr val="windowText" lastClr="000000"/>
                  </a:solidFill>
                  <a:prstDash val="solid"/>
                  <a:headEnd type="none" w="med" len="med"/>
                  <a:tailEnd type="none" w="med" len="med"/>
                </a:ln>
                <a:effectLst/>
              </p:spPr>
            </p:cxnSp>
          </p:grpSp>
          <p:sp>
            <p:nvSpPr>
              <p:cNvPr id="53" name="文本框 2"/>
              <p:cNvSpPr txBox="1">
                <a:spLocks noChangeArrowheads="1"/>
              </p:cNvSpPr>
              <p:nvPr/>
            </p:nvSpPr>
            <p:spPr bwMode="auto">
              <a:xfrm>
                <a:off x="0" y="1604368"/>
                <a:ext cx="492124" cy="299084"/>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050" kern="100">
                    <a:effectLst/>
                    <a:latin typeface="Calibri" panose="020F0502020204030204" pitchFamily="34" charset="0"/>
                    <a:ea typeface="宋体" panose="02010600030101010101" pitchFamily="2" charset="-122"/>
                    <a:cs typeface="Times New Roman" panose="02020603050405020304" pitchFamily="18" charset="0"/>
                  </a:rPr>
                  <a:t>错误</a:t>
                </a:r>
              </a:p>
            </p:txBody>
          </p:sp>
          <p:cxnSp>
            <p:nvCxnSpPr>
              <p:cNvPr id="54" name="直接箭头连接符 53"/>
              <p:cNvCxnSpPr/>
              <p:nvPr/>
            </p:nvCxnSpPr>
            <p:spPr>
              <a:xfrm>
                <a:off x="1319841" y="2380891"/>
                <a:ext cx="0" cy="310515"/>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55" name="矩形 54"/>
              <p:cNvSpPr/>
              <p:nvPr/>
            </p:nvSpPr>
            <p:spPr>
              <a:xfrm>
                <a:off x="879894" y="2691441"/>
                <a:ext cx="895925" cy="457200"/>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登陆成功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9" name="直接箭头连接符 58"/>
              <p:cNvCxnSpPr/>
              <p:nvPr/>
            </p:nvCxnSpPr>
            <p:spPr>
              <a:xfrm>
                <a:off x="1319841" y="3148641"/>
                <a:ext cx="0" cy="310515"/>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60" name="文本框 2"/>
              <p:cNvSpPr txBox="1">
                <a:spLocks noChangeArrowheads="1"/>
              </p:cNvSpPr>
              <p:nvPr/>
            </p:nvSpPr>
            <p:spPr bwMode="auto">
              <a:xfrm>
                <a:off x="1371275" y="2363424"/>
                <a:ext cx="491489" cy="299084"/>
              </a:xfrm>
              <a:prstGeom prst="rect">
                <a:avLst/>
              </a:prstGeom>
              <a:noFill/>
              <a:ln w="9525">
                <a:noFill/>
                <a:miter lim="800000"/>
                <a:headEnd/>
                <a:tailEnd/>
              </a:ln>
            </p:spPr>
            <p:txBody>
              <a:bodyPr rot="0" vert="horz" wrap="square" lIns="91440" tIns="45720" rIns="91440" bIns="45720" anchor="t" anchorCtr="0">
                <a:spAutoFit/>
              </a:bodyPr>
              <a:lstStyle/>
              <a:p>
                <a:pPr algn="just">
                  <a:spcAft>
                    <a:spcPts val="0"/>
                  </a:spcAft>
                </a:pPr>
                <a:r>
                  <a:rPr lang="zh-CN" sz="1050" kern="100">
                    <a:effectLst/>
                    <a:latin typeface="Calibri" panose="020F0502020204030204" pitchFamily="34" charset="0"/>
                    <a:ea typeface="宋体" panose="02010600030101010101" pitchFamily="2" charset="-122"/>
                    <a:cs typeface="Times New Roman" panose="02020603050405020304" pitchFamily="18" charset="0"/>
                  </a:rPr>
                  <a:t>正确</a:t>
                </a:r>
              </a:p>
            </p:txBody>
          </p:sp>
          <p:sp>
            <p:nvSpPr>
              <p:cNvPr id="61" name="流程图: 可选过程 60"/>
              <p:cNvSpPr/>
              <p:nvPr/>
            </p:nvSpPr>
            <p:spPr>
              <a:xfrm>
                <a:off x="879894" y="3459192"/>
                <a:ext cx="896620" cy="370840"/>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结束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grpSp>
        <p:sp>
          <p:nvSpPr>
            <p:cNvPr id="46" name="文本框 704"/>
            <p:cNvSpPr txBox="1"/>
            <p:nvPr/>
          </p:nvSpPr>
          <p:spPr>
            <a:xfrm>
              <a:off x="0" y="3886200"/>
              <a:ext cx="2647013" cy="283586"/>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5-2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登陆流程图</a:t>
              </a:r>
            </a:p>
          </p:txBody>
        </p:sp>
      </p:grpSp>
      <p:sp>
        <p:nvSpPr>
          <p:cNvPr id="2" name="矩形 1"/>
          <p:cNvSpPr/>
          <p:nvPr/>
        </p:nvSpPr>
        <p:spPr>
          <a:xfrm>
            <a:off x="793732" y="4972927"/>
            <a:ext cx="6620850" cy="338554"/>
          </a:xfrm>
          <a:prstGeom prst="rect">
            <a:avLst/>
          </a:prstGeom>
        </p:spPr>
        <p:txBody>
          <a:bodyPr wrap="square">
            <a:spAutoFit/>
          </a:bodyPr>
          <a:lstStyle/>
          <a:p>
            <a:endParaRPr lang="zh-CN" altLang="en-US" sz="1600" dirty="0">
              <a:solidFill>
                <a:schemeClr val="bg1">
                  <a:lumMod val="50000"/>
                </a:schemeClr>
              </a:solidFill>
              <a:latin typeface="Arial" pitchFamily="34" charset="0"/>
              <a:ea typeface="微软雅黑" pitchFamily="34" charset="-122"/>
            </a:endParaRPr>
          </a:p>
        </p:txBody>
      </p:sp>
      <p:grpSp>
        <p:nvGrpSpPr>
          <p:cNvPr id="36" name="组合 35"/>
          <p:cNvGrpSpPr/>
          <p:nvPr/>
        </p:nvGrpSpPr>
        <p:grpSpPr>
          <a:xfrm>
            <a:off x="11371719" y="6308726"/>
            <a:ext cx="826631" cy="549275"/>
            <a:chOff x="9868845" y="-64101"/>
            <a:chExt cx="826630" cy="549275"/>
          </a:xfrm>
        </p:grpSpPr>
        <p:sp>
          <p:nvSpPr>
            <p:cNvPr id="37" name="矩形 36"/>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8238304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267241" cy="579646"/>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之实验室管理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p:cNvGrpSpPr/>
          <p:nvPr/>
        </p:nvGrpSpPr>
        <p:grpSpPr>
          <a:xfrm>
            <a:off x="952247" y="1826627"/>
            <a:ext cx="7739215" cy="3974512"/>
            <a:chOff x="0" y="0"/>
            <a:chExt cx="5962650" cy="3404785"/>
          </a:xfrm>
        </p:grpSpPr>
        <p:pic>
          <p:nvPicPr>
            <p:cNvPr id="3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962650" cy="3057525"/>
            </a:xfrm>
            <a:prstGeom prst="rect">
              <a:avLst/>
            </a:prstGeom>
            <a:noFill/>
          </p:spPr>
        </p:pic>
        <p:sp>
          <p:nvSpPr>
            <p:cNvPr id="37" name="文本框 645"/>
            <p:cNvSpPr txBox="1"/>
            <p:nvPr/>
          </p:nvSpPr>
          <p:spPr>
            <a:xfrm>
              <a:off x="0" y="2998385"/>
              <a:ext cx="5962650" cy="4064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5-3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添加实验室类别</a:t>
              </a:r>
            </a:p>
          </p:txBody>
        </p:sp>
      </p:grpSp>
      <p:pic>
        <p:nvPicPr>
          <p:cNvPr id="2" name="图片 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1543" y="1208728"/>
            <a:ext cx="2376264" cy="4669337"/>
          </a:xfrm>
          <a:prstGeom prst="rect">
            <a:avLst/>
          </a:prstGeom>
        </p:spPr>
      </p:pic>
      <p:grpSp>
        <p:nvGrpSpPr>
          <p:cNvPr id="19" name="组合 18"/>
          <p:cNvGrpSpPr/>
          <p:nvPr/>
        </p:nvGrpSpPr>
        <p:grpSpPr>
          <a:xfrm>
            <a:off x="11371719" y="6308726"/>
            <a:ext cx="826631" cy="549275"/>
            <a:chOff x="9868845" y="-64101"/>
            <a:chExt cx="826630" cy="549275"/>
          </a:xfrm>
        </p:grpSpPr>
        <p:sp>
          <p:nvSpPr>
            <p:cNvPr id="20" name="矩形 19"/>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4484981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之设备管理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p:cNvGrpSpPr/>
          <p:nvPr/>
        </p:nvGrpSpPr>
        <p:grpSpPr>
          <a:xfrm>
            <a:off x="823804" y="1783075"/>
            <a:ext cx="7864968" cy="3963510"/>
            <a:chOff x="0" y="0"/>
            <a:chExt cx="5781676" cy="3113834"/>
          </a:xfrm>
        </p:grpSpPr>
        <p:pic>
          <p:nvPicPr>
            <p:cNvPr id="3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781675" cy="3105150"/>
            </a:xfrm>
            <a:prstGeom prst="rect">
              <a:avLst/>
            </a:prstGeom>
            <a:noFill/>
          </p:spPr>
        </p:pic>
        <p:sp>
          <p:nvSpPr>
            <p:cNvPr id="37" name="文本框 654"/>
            <p:cNvSpPr txBox="1"/>
            <p:nvPr/>
          </p:nvSpPr>
          <p:spPr>
            <a:xfrm>
              <a:off x="1" y="2707519"/>
              <a:ext cx="5781675" cy="40631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5-7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修改实验室设备数量</a:t>
              </a:r>
            </a:p>
          </p:txBody>
        </p:sp>
      </p:grpSp>
      <p:grpSp>
        <p:nvGrpSpPr>
          <p:cNvPr id="38" name="组合 37"/>
          <p:cNvGrpSpPr/>
          <p:nvPr/>
        </p:nvGrpSpPr>
        <p:grpSpPr>
          <a:xfrm>
            <a:off x="818648" y="1795953"/>
            <a:ext cx="7864968" cy="3950632"/>
            <a:chOff x="0" y="0"/>
            <a:chExt cx="5755005" cy="3435311"/>
          </a:xfrm>
        </p:grpSpPr>
        <p:pic>
          <p:nvPicPr>
            <p:cNvPr id="39" name="图片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753100" cy="3076575"/>
            </a:xfrm>
            <a:prstGeom prst="rect">
              <a:avLst/>
            </a:prstGeom>
            <a:noFill/>
          </p:spPr>
        </p:pic>
        <p:sp>
          <p:nvSpPr>
            <p:cNvPr id="40" name="文本框 657"/>
            <p:cNvSpPr txBox="1"/>
            <p:nvPr/>
          </p:nvSpPr>
          <p:spPr>
            <a:xfrm>
              <a:off x="0" y="3028911"/>
              <a:ext cx="5755005" cy="4064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5-8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添加实验室设备</a:t>
              </a:r>
            </a:p>
          </p:txBody>
        </p:sp>
      </p:grpSp>
      <p:grpSp>
        <p:nvGrpSpPr>
          <p:cNvPr id="21" name="组合 20"/>
          <p:cNvGrpSpPr/>
          <p:nvPr/>
        </p:nvGrpSpPr>
        <p:grpSpPr>
          <a:xfrm>
            <a:off x="11371719" y="6308726"/>
            <a:ext cx="826631" cy="549275"/>
            <a:chOff x="9868845" y="-64101"/>
            <a:chExt cx="826630" cy="549275"/>
          </a:xfrm>
        </p:grpSpPr>
        <p:sp>
          <p:nvSpPr>
            <p:cNvPr id="22" name="矩形 21"/>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r>
                <a:rPr lang="en-US" altLang="zh-CN" sz="2000" b="1" dirty="0" smtClean="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043889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arn(inVertic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之成员</a:t>
            </a:r>
            <a:r>
              <a:rPr lang="zh-CN" altLang="en-US" sz="2000" b="0" dirty="0"/>
              <a:t>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p:cNvGrpSpPr/>
          <p:nvPr/>
        </p:nvGrpSpPr>
        <p:grpSpPr>
          <a:xfrm>
            <a:off x="793267" y="1788375"/>
            <a:ext cx="6827583" cy="4043922"/>
            <a:chOff x="-79786" y="0"/>
            <a:chExt cx="5736440" cy="3083834"/>
          </a:xfrm>
        </p:grpSpPr>
        <p:pic>
          <p:nvPicPr>
            <p:cNvPr id="3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629275" cy="3009900"/>
            </a:xfrm>
            <a:prstGeom prst="rect">
              <a:avLst/>
            </a:prstGeom>
            <a:noFill/>
          </p:spPr>
        </p:pic>
        <p:sp>
          <p:nvSpPr>
            <p:cNvPr id="37" name="文本框 660"/>
            <p:cNvSpPr txBox="1"/>
            <p:nvPr/>
          </p:nvSpPr>
          <p:spPr>
            <a:xfrm>
              <a:off x="-79786" y="2600145"/>
              <a:ext cx="5736440" cy="483689"/>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5-9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录入用户</a:t>
              </a:r>
              <a:r>
                <a:rPr lang="zh-CN"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界面</a:t>
              </a:r>
              <a:endParaRPr lang="en-US" altLang="zh-CN" sz="105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a:p>
              <a:pPr algn="ctr">
                <a:lnSpc>
                  <a:spcPts val="2000"/>
                </a:lnSpc>
                <a:spcBef>
                  <a:spcPts val="600"/>
                </a:spcBef>
                <a:spcAft>
                  <a:spcPts val="600"/>
                </a:spcAft>
                <a:tabLst>
                  <a:tab pos="1774825" algn="l"/>
                  <a:tab pos="2637155" algn="ctr"/>
                </a:tabLst>
              </a:pPr>
              <a:endParaRPr lang="en-US" altLang="zh-CN" sz="1050" kern="100" dirty="0" smtClean="0">
                <a:effectLst/>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38" name="组合 37"/>
          <p:cNvGrpSpPr/>
          <p:nvPr/>
        </p:nvGrpSpPr>
        <p:grpSpPr>
          <a:xfrm>
            <a:off x="7853415" y="1786281"/>
            <a:ext cx="4290924" cy="2279513"/>
            <a:chOff x="0" y="0"/>
            <a:chExt cx="4763954" cy="2469515"/>
          </a:xfrm>
        </p:grpSpPr>
        <p:grpSp>
          <p:nvGrpSpPr>
            <p:cNvPr id="39" name="组合 38"/>
            <p:cNvGrpSpPr/>
            <p:nvPr/>
          </p:nvGrpSpPr>
          <p:grpSpPr>
            <a:xfrm>
              <a:off x="0" y="0"/>
              <a:ext cx="4763954" cy="2063116"/>
              <a:chOff x="0" y="51759"/>
              <a:chExt cx="4765228" cy="2559484"/>
            </a:xfrm>
          </p:grpSpPr>
          <p:sp>
            <p:nvSpPr>
              <p:cNvPr id="41" name="流程图: 可选过程 40"/>
              <p:cNvSpPr/>
              <p:nvPr/>
            </p:nvSpPr>
            <p:spPr>
              <a:xfrm>
                <a:off x="0" y="51759"/>
                <a:ext cx="896620" cy="456565"/>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开始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4" name="直接箭头连接符 43"/>
              <p:cNvCxnSpPr/>
              <p:nvPr/>
            </p:nvCxnSpPr>
            <p:spPr>
              <a:xfrm>
                <a:off x="897147" y="258793"/>
                <a:ext cx="335915" cy="0"/>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45" name="矩形 44"/>
              <p:cNvSpPr/>
              <p:nvPr/>
            </p:nvSpPr>
            <p:spPr>
              <a:xfrm>
                <a:off x="1233577" y="51759"/>
                <a:ext cx="1095555"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选择录入身份</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6" name="菱形 55"/>
              <p:cNvSpPr/>
              <p:nvPr/>
            </p:nvSpPr>
            <p:spPr>
              <a:xfrm>
                <a:off x="2586127" y="1440976"/>
                <a:ext cx="1784985" cy="1170267"/>
              </a:xfrm>
              <a:prstGeom prst="diamond">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资料填写</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是否正确</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57" name="直接箭头连接符 56"/>
              <p:cNvCxnSpPr/>
              <p:nvPr/>
            </p:nvCxnSpPr>
            <p:spPr>
              <a:xfrm>
                <a:off x="2329132" y="267419"/>
                <a:ext cx="698500" cy="0"/>
              </a:xfrm>
              <a:prstGeom prst="straightConnector1">
                <a:avLst/>
              </a:prstGeom>
              <a:noFill/>
              <a:ln w="12700" cap="flat" cmpd="sng" algn="ctr">
                <a:solidFill>
                  <a:sysClr val="windowText" lastClr="000000"/>
                </a:solidFill>
                <a:prstDash val="solid"/>
                <a:headEnd type="none" w="med" len="med"/>
                <a:tailEnd type="triangle" w="med" len="med"/>
              </a:ln>
              <a:effectLst/>
            </p:spPr>
          </p:cxnSp>
          <p:grpSp>
            <p:nvGrpSpPr>
              <p:cNvPr id="58" name="组合 57"/>
              <p:cNvGrpSpPr/>
              <p:nvPr/>
            </p:nvGrpSpPr>
            <p:grpSpPr>
              <a:xfrm flipH="1">
                <a:off x="3916257" y="258793"/>
                <a:ext cx="776377" cy="1750335"/>
                <a:chOff x="121055" y="6576"/>
                <a:chExt cx="715645" cy="621030"/>
              </a:xfrm>
            </p:grpSpPr>
            <p:cxnSp>
              <p:nvCxnSpPr>
                <p:cNvPr id="80" name="肘形连接符 79"/>
                <p:cNvCxnSpPr/>
                <p:nvPr/>
              </p:nvCxnSpPr>
              <p:spPr>
                <a:xfrm flipV="1">
                  <a:off x="121055" y="6576"/>
                  <a:ext cx="715645" cy="621030"/>
                </a:xfrm>
                <a:prstGeom prst="bentConnector3">
                  <a:avLst>
                    <a:gd name="adj1" fmla="val -627"/>
                  </a:avLst>
                </a:prstGeom>
                <a:noFill/>
                <a:ln w="12700" cap="flat" cmpd="sng" algn="ctr">
                  <a:solidFill>
                    <a:sysClr val="windowText" lastClr="000000"/>
                  </a:solidFill>
                  <a:prstDash val="solid"/>
                  <a:headEnd type="none" w="med" len="med"/>
                  <a:tailEnd type="triangle" w="med" len="med"/>
                </a:ln>
                <a:effectLst/>
              </p:spPr>
            </p:cxnSp>
            <p:cxnSp>
              <p:nvCxnSpPr>
                <p:cNvPr id="81" name="直接连接符 80"/>
                <p:cNvCxnSpPr/>
                <p:nvPr/>
              </p:nvCxnSpPr>
              <p:spPr>
                <a:xfrm>
                  <a:off x="121179" y="627606"/>
                  <a:ext cx="318961" cy="0"/>
                </a:xfrm>
                <a:prstGeom prst="line">
                  <a:avLst/>
                </a:prstGeom>
                <a:noFill/>
                <a:ln w="12700" cap="flat" cmpd="sng" algn="ctr">
                  <a:solidFill>
                    <a:sysClr val="windowText" lastClr="000000"/>
                  </a:solidFill>
                  <a:prstDash val="solid"/>
                  <a:headEnd type="none" w="med" len="med"/>
                  <a:tailEnd type="none" w="med" len="med"/>
                </a:ln>
                <a:effectLst/>
              </p:spPr>
            </p:cxnSp>
          </p:grpSp>
          <p:sp>
            <p:nvSpPr>
              <p:cNvPr id="70" name="文本框 2"/>
              <p:cNvSpPr txBox="1">
                <a:spLocks noChangeArrowheads="1"/>
              </p:cNvSpPr>
              <p:nvPr/>
            </p:nvSpPr>
            <p:spPr bwMode="auto">
              <a:xfrm>
                <a:off x="4273738" y="879988"/>
                <a:ext cx="491490" cy="398824"/>
              </a:xfrm>
              <a:prstGeom prst="rect">
                <a:avLst/>
              </a:prstGeom>
              <a:noFill/>
              <a:ln w="9525">
                <a:noFill/>
                <a:miter lim="800000"/>
                <a:headEnd/>
                <a:tailEnd/>
              </a:ln>
            </p:spPr>
            <p:txBody>
              <a:bodyPr rot="0" vert="horz" wrap="square" lIns="91440" tIns="45720" rIns="91440" bIns="45720" anchor="t" anchorCtr="0">
                <a:noAutofit/>
              </a:bodyPr>
              <a:lstStyle/>
              <a:p>
                <a:pPr algn="just">
                  <a:spcAft>
                    <a:spcPts val="0"/>
                  </a:spcAft>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错误</a:t>
                </a:r>
              </a:p>
            </p:txBody>
          </p:sp>
          <p:cxnSp>
            <p:nvCxnSpPr>
              <p:cNvPr id="71" name="直接箭头连接符 70"/>
              <p:cNvCxnSpPr/>
              <p:nvPr/>
            </p:nvCxnSpPr>
            <p:spPr>
              <a:xfrm>
                <a:off x="3476445" y="448574"/>
                <a:ext cx="0" cy="309880"/>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72" name="矩形 71"/>
              <p:cNvSpPr/>
              <p:nvPr/>
            </p:nvSpPr>
            <p:spPr>
              <a:xfrm>
                <a:off x="3027872" y="51759"/>
                <a:ext cx="895350" cy="404806"/>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填写信息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3" name="文本框 2"/>
              <p:cNvSpPr txBox="1">
                <a:spLocks noChangeArrowheads="1"/>
              </p:cNvSpPr>
              <p:nvPr/>
            </p:nvSpPr>
            <p:spPr bwMode="auto">
              <a:xfrm>
                <a:off x="2295127" y="1492735"/>
                <a:ext cx="490855" cy="416227"/>
              </a:xfrm>
              <a:prstGeom prst="rect">
                <a:avLst/>
              </a:prstGeom>
              <a:noFill/>
              <a:ln w="9525">
                <a:noFill/>
                <a:miter lim="800000"/>
                <a:headEnd/>
                <a:tailEnd/>
              </a:ln>
            </p:spPr>
            <p:txBody>
              <a:bodyPr rot="0" vert="horz" wrap="square" lIns="91440" tIns="45720" rIns="91440" bIns="45720" anchor="t" anchorCtr="0">
                <a:noAutofit/>
              </a:bodyPr>
              <a:lstStyle/>
              <a:p>
                <a:pPr algn="just">
                  <a:spcAft>
                    <a:spcPts val="0"/>
                  </a:spcAft>
                </a:pPr>
                <a:r>
                  <a:rPr lang="zh-CN" sz="1050" kern="100" dirty="0">
                    <a:effectLst/>
                    <a:latin typeface="Calibri" panose="020F0502020204030204" pitchFamily="34" charset="0"/>
                    <a:ea typeface="宋体" panose="02010600030101010101" pitchFamily="2" charset="-122"/>
                    <a:cs typeface="Times New Roman" panose="02020603050405020304" pitchFamily="18" charset="0"/>
                  </a:rPr>
                  <a:t>正确</a:t>
                </a:r>
              </a:p>
            </p:txBody>
          </p:sp>
          <p:sp>
            <p:nvSpPr>
              <p:cNvPr id="74" name="流程图: 可选过程 73"/>
              <p:cNvSpPr/>
              <p:nvPr/>
            </p:nvSpPr>
            <p:spPr>
              <a:xfrm>
                <a:off x="69011" y="1794290"/>
                <a:ext cx="895985" cy="456564"/>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结束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5" name="矩形 74"/>
              <p:cNvSpPr/>
              <p:nvPr/>
            </p:nvSpPr>
            <p:spPr>
              <a:xfrm>
                <a:off x="3037400" y="758454"/>
                <a:ext cx="895350" cy="395604"/>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录入</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6" name="直接箭头连接符 75"/>
              <p:cNvCxnSpPr>
                <a:stCxn id="75" idx="2"/>
                <a:endCxn id="56" idx="0"/>
              </p:cNvCxnSpPr>
              <p:nvPr/>
            </p:nvCxnSpPr>
            <p:spPr>
              <a:xfrm flipH="1">
                <a:off x="3478620" y="1154058"/>
                <a:ext cx="6456" cy="286918"/>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77" name="矩形 76"/>
              <p:cNvSpPr/>
              <p:nvPr/>
            </p:nvSpPr>
            <p:spPr>
              <a:xfrm>
                <a:off x="1328468" y="1794290"/>
                <a:ext cx="895350"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录入成功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8" name="直接箭头连接符 77"/>
              <p:cNvCxnSpPr/>
              <p:nvPr/>
            </p:nvCxnSpPr>
            <p:spPr>
              <a:xfrm flipH="1">
                <a:off x="966158" y="2047643"/>
                <a:ext cx="361950" cy="0"/>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79" name="直接箭头连接符 78"/>
              <p:cNvCxnSpPr/>
              <p:nvPr/>
            </p:nvCxnSpPr>
            <p:spPr>
              <a:xfrm flipH="1">
                <a:off x="2234242" y="2047643"/>
                <a:ext cx="362309" cy="0"/>
              </a:xfrm>
              <a:prstGeom prst="straightConnector1">
                <a:avLst/>
              </a:prstGeom>
              <a:noFill/>
              <a:ln w="12700" cap="flat" cmpd="sng" algn="ctr">
                <a:solidFill>
                  <a:sysClr val="windowText" lastClr="000000"/>
                </a:solidFill>
                <a:prstDash val="solid"/>
                <a:headEnd type="none" w="med" len="med"/>
                <a:tailEnd type="triangle" w="med" len="med"/>
              </a:ln>
              <a:effectLst/>
            </p:spPr>
          </p:cxnSp>
        </p:grpSp>
        <p:sp>
          <p:nvSpPr>
            <p:cNvPr id="40" name="文本框 731"/>
            <p:cNvSpPr txBox="1"/>
            <p:nvPr/>
          </p:nvSpPr>
          <p:spPr>
            <a:xfrm>
              <a:off x="0" y="2063115"/>
              <a:ext cx="4691380" cy="406400"/>
            </a:xfrm>
            <a:prstGeom prst="rect">
              <a:avLst/>
            </a:prstGeom>
            <a:no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5-10</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录入用户流程图</a:t>
              </a:r>
            </a:p>
          </p:txBody>
        </p:sp>
      </p:grpSp>
      <p:grpSp>
        <p:nvGrpSpPr>
          <p:cNvPr id="82" name="组合 81"/>
          <p:cNvGrpSpPr/>
          <p:nvPr/>
        </p:nvGrpSpPr>
        <p:grpSpPr>
          <a:xfrm>
            <a:off x="892024" y="1784560"/>
            <a:ext cx="6700221" cy="4047737"/>
            <a:chOff x="0" y="0"/>
            <a:chExt cx="5800725" cy="3098916"/>
          </a:xfrm>
        </p:grpSpPr>
        <p:pic>
          <p:nvPicPr>
            <p:cNvPr id="83" name="图片 82"/>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800725" cy="3095625"/>
            </a:xfrm>
            <a:prstGeom prst="rect">
              <a:avLst/>
            </a:prstGeom>
            <a:noFill/>
          </p:spPr>
        </p:pic>
        <p:sp>
          <p:nvSpPr>
            <p:cNvPr id="84" name="文本框 663"/>
            <p:cNvSpPr txBox="1"/>
            <p:nvPr/>
          </p:nvSpPr>
          <p:spPr>
            <a:xfrm>
              <a:off x="0" y="2692516"/>
              <a:ext cx="5797550" cy="4064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5-11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查询用户资料</a:t>
              </a:r>
            </a:p>
          </p:txBody>
        </p:sp>
      </p:grpSp>
      <p:grpSp>
        <p:nvGrpSpPr>
          <p:cNvPr id="85" name="组合 84"/>
          <p:cNvGrpSpPr/>
          <p:nvPr/>
        </p:nvGrpSpPr>
        <p:grpSpPr>
          <a:xfrm>
            <a:off x="892024" y="1780649"/>
            <a:ext cx="6713762" cy="3954696"/>
            <a:chOff x="85753" y="0"/>
            <a:chExt cx="5943597" cy="2654446"/>
          </a:xfrm>
        </p:grpSpPr>
        <p:pic>
          <p:nvPicPr>
            <p:cNvPr id="86" name="图片 8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5753" y="0"/>
              <a:ext cx="5934075" cy="2257425"/>
            </a:xfrm>
            <a:prstGeom prst="rect">
              <a:avLst/>
            </a:prstGeom>
            <a:noFill/>
          </p:spPr>
        </p:pic>
        <p:sp>
          <p:nvSpPr>
            <p:cNvPr id="87" name="文本框 666"/>
            <p:cNvSpPr txBox="1"/>
            <p:nvPr/>
          </p:nvSpPr>
          <p:spPr>
            <a:xfrm>
              <a:off x="91465" y="2248046"/>
              <a:ext cx="5937885" cy="40640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5-12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用户详情页面</a:t>
              </a:r>
            </a:p>
          </p:txBody>
        </p:sp>
      </p:grpSp>
      <p:grpSp>
        <p:nvGrpSpPr>
          <p:cNvPr id="46" name="组合 45"/>
          <p:cNvGrpSpPr/>
          <p:nvPr/>
        </p:nvGrpSpPr>
        <p:grpSpPr>
          <a:xfrm>
            <a:off x="11371719" y="6308726"/>
            <a:ext cx="826631" cy="549275"/>
            <a:chOff x="9868845" y="-64101"/>
            <a:chExt cx="826630" cy="549275"/>
          </a:xfrm>
        </p:grpSpPr>
        <p:sp>
          <p:nvSpPr>
            <p:cNvPr id="47" name="矩形 46"/>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a:t>
              </a:r>
              <a:r>
                <a:rPr lang="en-US" altLang="zh-CN" sz="2000" b="1" dirty="0">
                  <a:solidFill>
                    <a:schemeClr val="bg1"/>
                  </a:solidFill>
                  <a:latin typeface="微软雅黑" panose="020B0503020204020204" pitchFamily="34" charset="-122"/>
                  <a:ea typeface="微软雅黑" panose="020B0503020204020204" pitchFamily="34" charset="-122"/>
                </a:rPr>
                <a:t>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607039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barn(inVertical)">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2"/>
                                        </p:tgtEl>
                                        <p:attrNameLst>
                                          <p:attrName>style.visibility</p:attrName>
                                        </p:attrNameLst>
                                      </p:cBhvr>
                                      <p:to>
                                        <p:strVal val="visible"/>
                                      </p:to>
                                    </p:set>
                                    <p:animEffect transition="in" filter="barn(inVertical)">
                                      <p:cBhvr>
                                        <p:cTn id="17" dur="500"/>
                                        <p:tgtEl>
                                          <p:spTgt spid="8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barn(inVertical)">
                                      <p:cBhvr>
                                        <p:cTn id="2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任意多边形 23"/>
          <p:cNvSpPr/>
          <p:nvPr/>
        </p:nvSpPr>
        <p:spPr>
          <a:xfrm>
            <a:off x="4575237" y="786150"/>
            <a:ext cx="6914064" cy="6073439"/>
          </a:xfrm>
          <a:custGeom>
            <a:avLst/>
            <a:gdLst>
              <a:gd name="connsiteX0" fmla="*/ 3367134 w 6912464"/>
              <a:gd name="connsiteY0" fmla="*/ 0 h 6072033"/>
              <a:gd name="connsiteX1" fmla="*/ 6909205 w 6912464"/>
              <a:gd name="connsiteY1" fmla="*/ 10447 h 6072033"/>
              <a:gd name="connsiteX2" fmla="*/ 6912464 w 6912464"/>
              <a:gd name="connsiteY2" fmla="*/ 6072033 h 6072033"/>
              <a:gd name="connsiteX3" fmla="*/ 0 w 6912464"/>
              <a:gd name="connsiteY3" fmla="*/ 6072033 h 6072033"/>
            </a:gdLst>
            <a:ahLst/>
            <a:cxnLst>
              <a:cxn ang="0">
                <a:pos x="connsiteX0" y="connsiteY0"/>
              </a:cxn>
              <a:cxn ang="0">
                <a:pos x="connsiteX1" y="connsiteY1"/>
              </a:cxn>
              <a:cxn ang="0">
                <a:pos x="connsiteX2" y="connsiteY2"/>
              </a:cxn>
              <a:cxn ang="0">
                <a:pos x="connsiteX3" y="connsiteY3"/>
              </a:cxn>
            </a:cxnLst>
            <a:rect l="l" t="t" r="r" b="b"/>
            <a:pathLst>
              <a:path w="6912464" h="6072033">
                <a:moveTo>
                  <a:pt x="3367134" y="0"/>
                </a:moveTo>
                <a:lnTo>
                  <a:pt x="6909205" y="10447"/>
                </a:lnTo>
                <a:lnTo>
                  <a:pt x="6912464" y="6072033"/>
                </a:lnTo>
                <a:lnTo>
                  <a:pt x="0" y="607203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a:solidFill>
                <a:prstClr val="white"/>
              </a:solidFill>
            </a:endParaRPr>
          </a:p>
        </p:txBody>
      </p:sp>
      <p:sp>
        <p:nvSpPr>
          <p:cNvPr id="18" name="梯形 17">
            <a:hlinkClick r:id="rId3"/>
          </p:cNvPr>
          <p:cNvSpPr/>
          <p:nvPr/>
        </p:nvSpPr>
        <p:spPr>
          <a:xfrm>
            <a:off x="4840357" y="-10450"/>
            <a:ext cx="7356231" cy="6870037"/>
          </a:xfrm>
          <a:custGeom>
            <a:avLst/>
            <a:gdLst>
              <a:gd name="connsiteX0" fmla="*/ 0 w 7354529"/>
              <a:gd name="connsiteY0" fmla="*/ 6858000 h 6858000"/>
              <a:gd name="connsiteX1" fmla="*/ 1714500 w 7354529"/>
              <a:gd name="connsiteY1" fmla="*/ 0 h 6858000"/>
              <a:gd name="connsiteX2" fmla="*/ 5640029 w 7354529"/>
              <a:gd name="connsiteY2" fmla="*/ 0 h 6858000"/>
              <a:gd name="connsiteX3" fmla="*/ 7354529 w 7354529"/>
              <a:gd name="connsiteY3" fmla="*/ 6858000 h 6858000"/>
              <a:gd name="connsiteX4" fmla="*/ 0 w 7354529"/>
              <a:gd name="connsiteY4" fmla="*/ 6858000 h 6858000"/>
              <a:gd name="connsiteX0" fmla="*/ 0 w 7354529"/>
              <a:gd name="connsiteY0" fmla="*/ 6858000 h 6858000"/>
              <a:gd name="connsiteX1" fmla="*/ 1714500 w 7354529"/>
              <a:gd name="connsiteY1" fmla="*/ 0 h 6858000"/>
              <a:gd name="connsiteX2" fmla="*/ 7350842 w 7354529"/>
              <a:gd name="connsiteY2" fmla="*/ 0 h 6858000"/>
              <a:gd name="connsiteX3" fmla="*/ 7354529 w 7354529"/>
              <a:gd name="connsiteY3" fmla="*/ 6858000 h 6858000"/>
              <a:gd name="connsiteX4" fmla="*/ 0 w 7354529"/>
              <a:gd name="connsiteY4" fmla="*/ 6858000 h 6858000"/>
              <a:gd name="connsiteX0" fmla="*/ 0 w 7354529"/>
              <a:gd name="connsiteY0" fmla="*/ 6887497 h 6887497"/>
              <a:gd name="connsiteX1" fmla="*/ 3808771 w 7354529"/>
              <a:gd name="connsiteY1" fmla="*/ 0 h 6887497"/>
              <a:gd name="connsiteX2" fmla="*/ 7350842 w 7354529"/>
              <a:gd name="connsiteY2" fmla="*/ 29497 h 6887497"/>
              <a:gd name="connsiteX3" fmla="*/ 7354529 w 7354529"/>
              <a:gd name="connsiteY3" fmla="*/ 6887497 h 6887497"/>
              <a:gd name="connsiteX4" fmla="*/ 0 w 7354529"/>
              <a:gd name="connsiteY4" fmla="*/ 6887497 h 6887497"/>
              <a:gd name="connsiteX0" fmla="*/ 0 w 7354529"/>
              <a:gd name="connsiteY0" fmla="*/ 6868447 h 6868447"/>
              <a:gd name="connsiteX1" fmla="*/ 3808771 w 7354529"/>
              <a:gd name="connsiteY1" fmla="*/ 0 h 6868447"/>
              <a:gd name="connsiteX2" fmla="*/ 7350842 w 7354529"/>
              <a:gd name="connsiteY2" fmla="*/ 10447 h 6868447"/>
              <a:gd name="connsiteX3" fmla="*/ 7354529 w 7354529"/>
              <a:gd name="connsiteY3" fmla="*/ 6868447 h 6868447"/>
              <a:gd name="connsiteX4" fmla="*/ 0 w 7354529"/>
              <a:gd name="connsiteY4" fmla="*/ 6868447 h 6868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4529" h="6868447">
                <a:moveTo>
                  <a:pt x="0" y="6868447"/>
                </a:moveTo>
                <a:lnTo>
                  <a:pt x="3808771" y="0"/>
                </a:lnTo>
                <a:lnTo>
                  <a:pt x="7350842" y="10447"/>
                </a:lnTo>
                <a:lnTo>
                  <a:pt x="7354529" y="6868447"/>
                </a:lnTo>
                <a:lnTo>
                  <a:pt x="0" y="6868447"/>
                </a:lnTo>
                <a:close/>
              </a:path>
            </a:pathLst>
          </a:custGeom>
          <a:blipFill dpi="0" rotWithShape="1">
            <a:blip r:embed="rId4"/>
            <a:srcRect/>
            <a:tile tx="190500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583"/>
            <a:endParaRPr lang="zh-CN" altLang="en-US" sz="1800">
              <a:solidFill>
                <a:prstClr val="white"/>
              </a:solidFill>
            </a:endParaRPr>
          </a:p>
        </p:txBody>
      </p:sp>
      <p:sp>
        <p:nvSpPr>
          <p:cNvPr id="26" name="文本框 25"/>
          <p:cNvSpPr txBox="1"/>
          <p:nvPr/>
        </p:nvSpPr>
        <p:spPr>
          <a:xfrm>
            <a:off x="3396397" y="1472432"/>
            <a:ext cx="3670161" cy="769441"/>
          </a:xfrm>
          <a:prstGeom prst="rect">
            <a:avLst/>
          </a:prstGeom>
          <a:noFill/>
        </p:spPr>
        <p:txBody>
          <a:bodyPr wrap="square" rtlCol="0">
            <a:spAutoFit/>
          </a:bodyPr>
          <a:lstStyle/>
          <a:p>
            <a:pPr defTabSz="914583"/>
            <a:r>
              <a:rPr lang="zh-CN" altLang="en-US" b="1" dirty="0">
                <a:solidFill>
                  <a:prstClr val="black">
                    <a:lumMod val="95000"/>
                    <a:lumOff val="5000"/>
                  </a:prstClr>
                </a:solidFill>
                <a:latin typeface="微软雅黑" panose="020B0503020204020204" pitchFamily="34" charset="-122"/>
                <a:ea typeface="微软雅黑" panose="020B0503020204020204" pitchFamily="34" charset="-122"/>
              </a:rPr>
              <a:t>英文</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摘要有明显语法错误</a:t>
            </a:r>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已修改英文摘要中的语法错误</a:t>
            </a:r>
            <a:endParaRPr lang="da-DK" altLang="zh-CN" sz="2000" dirty="0">
              <a:solidFill>
                <a:prstClr val="black">
                  <a:lumMod val="95000"/>
                  <a:lumOff val="5000"/>
                </a:prstClr>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2380873" y="1318505"/>
            <a:ext cx="1015523" cy="923544"/>
          </a:xfrm>
          <a:prstGeom prst="rect">
            <a:avLst/>
          </a:prstGeom>
          <a:noFill/>
        </p:spPr>
        <p:txBody>
          <a:bodyPr wrap="square" rtlCol="0">
            <a:spAutoFit/>
          </a:bodyPr>
          <a:lstStyle/>
          <a:p>
            <a:pPr algn="ctr" defTabSz="914583"/>
            <a:r>
              <a:rPr lang="en-US" altLang="zh-CN"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01</a:t>
            </a:r>
            <a:endParaRPr lang="zh-CN" altLang="en-US"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文本框 39"/>
          <p:cNvSpPr txBox="1"/>
          <p:nvPr/>
        </p:nvSpPr>
        <p:spPr>
          <a:xfrm>
            <a:off x="2567656" y="2847700"/>
            <a:ext cx="4015160" cy="769441"/>
          </a:xfrm>
          <a:prstGeom prst="rect">
            <a:avLst/>
          </a:prstGeom>
          <a:noFill/>
        </p:spPr>
        <p:txBody>
          <a:bodyPr wrap="square" rtlCol="0">
            <a:spAutoFit/>
          </a:bodyPr>
          <a:lstStyle/>
          <a:p>
            <a:pPr defTabSz="914583"/>
            <a:r>
              <a:rPr lang="zh-CN" altLang="en-US" b="1" dirty="0">
                <a:solidFill>
                  <a:prstClr val="black">
                    <a:lumMod val="95000"/>
                    <a:lumOff val="5000"/>
                  </a:prstClr>
                </a:solidFill>
                <a:latin typeface="微软雅黑" panose="020B0503020204020204" pitchFamily="34" charset="-122"/>
                <a:ea typeface="微软雅黑" panose="020B0503020204020204" pitchFamily="34" charset="-122"/>
              </a:rPr>
              <a:t>中文摘要有少量的</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错别字</a:t>
            </a:r>
            <a:endParaRPr lang="en-US" altLang="zh-CN" sz="2000" dirty="0">
              <a:solidFill>
                <a:prstClr val="black">
                  <a:lumMod val="95000"/>
                  <a:lumOff val="5000"/>
                </a:prstClr>
              </a:solidFill>
              <a:latin typeface="Times New Roman" panose="02020603050405020304" pitchFamily="18" charset="0"/>
              <a:cs typeface="Times New Roman" panose="02020603050405020304" pitchFamily="18" charset="0"/>
            </a:endParaRPr>
          </a:p>
          <a:p>
            <a:pPr defTabSz="914583"/>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已修改中文摘要中所有错别字</a:t>
            </a:r>
            <a:endParaRPr lang="zh-CN" altLang="en-US" sz="2000" dirty="0">
              <a:solidFill>
                <a:prstClr val="black">
                  <a:lumMod val="95000"/>
                  <a:lumOff val="5000"/>
                </a:prstClr>
              </a:solidFill>
              <a:latin typeface="Times New Roman" panose="02020603050405020304" pitchFamily="18" charset="0"/>
              <a:cs typeface="Times New Roman" panose="02020603050405020304" pitchFamily="18" charset="0"/>
            </a:endParaRPr>
          </a:p>
        </p:txBody>
      </p:sp>
      <p:sp>
        <p:nvSpPr>
          <p:cNvPr id="41" name="文本框 40"/>
          <p:cNvSpPr txBox="1"/>
          <p:nvPr/>
        </p:nvSpPr>
        <p:spPr>
          <a:xfrm>
            <a:off x="1552134" y="2693773"/>
            <a:ext cx="1015523" cy="923544"/>
          </a:xfrm>
          <a:prstGeom prst="rect">
            <a:avLst/>
          </a:prstGeom>
          <a:noFill/>
        </p:spPr>
        <p:txBody>
          <a:bodyPr wrap="square" rtlCol="0">
            <a:spAutoFit/>
          </a:bodyPr>
          <a:lstStyle/>
          <a:p>
            <a:pPr algn="ctr" defTabSz="914583"/>
            <a:r>
              <a:rPr lang="en-US" altLang="zh-CN"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02</a:t>
            </a:r>
            <a:endParaRPr lang="zh-CN" altLang="en-US"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文本框 42"/>
          <p:cNvSpPr txBox="1"/>
          <p:nvPr/>
        </p:nvSpPr>
        <p:spPr>
          <a:xfrm>
            <a:off x="1552134" y="4199454"/>
            <a:ext cx="4032448" cy="769441"/>
          </a:xfrm>
          <a:prstGeom prst="rect">
            <a:avLst/>
          </a:prstGeom>
          <a:noFill/>
        </p:spPr>
        <p:txBody>
          <a:bodyPr wrap="square" rtlCol="0">
            <a:spAutoFit/>
          </a:bodyPr>
          <a:lstStyle/>
          <a:p>
            <a:pPr defTabSz="914583"/>
            <a:r>
              <a:rPr lang="zh-CN" altLang="en-US" b="1" dirty="0">
                <a:solidFill>
                  <a:prstClr val="black">
                    <a:lumMod val="95000"/>
                    <a:lumOff val="5000"/>
                  </a:prstClr>
                </a:solidFill>
                <a:latin typeface="微软雅黑" panose="020B0503020204020204" pitchFamily="34" charset="-122"/>
                <a:ea typeface="微软雅黑" panose="020B0503020204020204" pitchFamily="34" charset="-122"/>
              </a:rPr>
              <a:t>正文不足</a:t>
            </a:r>
            <a:r>
              <a:rPr lang="en-US" altLang="zh-CN" b="1" dirty="0">
                <a:solidFill>
                  <a:prstClr val="black">
                    <a:lumMod val="95000"/>
                    <a:lumOff val="5000"/>
                  </a:prstClr>
                </a:solidFill>
                <a:latin typeface="微软雅黑" panose="020B0503020204020204" pitchFamily="34" charset="-122"/>
                <a:ea typeface="微软雅黑" panose="020B0503020204020204" pitchFamily="34" charset="-122"/>
              </a:rPr>
              <a:t>60</a:t>
            </a:r>
            <a:r>
              <a:rPr lang="zh-CN" altLang="en-US" b="1" dirty="0">
                <a:solidFill>
                  <a:prstClr val="black">
                    <a:lumMod val="95000"/>
                    <a:lumOff val="5000"/>
                  </a:prstClr>
                </a:solidFill>
                <a:latin typeface="微软雅黑" panose="020B0503020204020204" pitchFamily="34" charset="-122"/>
                <a:ea typeface="微软雅黑" panose="020B0503020204020204" pitchFamily="34" charset="-122"/>
              </a:rPr>
              <a:t>页，需补充</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内容</a:t>
            </a:r>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已补充正文内容正文页数增至</a:t>
            </a:r>
            <a:r>
              <a:rPr lang="en-US" altLang="zh-CN" sz="2000" dirty="0" smtClean="0">
                <a:solidFill>
                  <a:prstClr val="black">
                    <a:lumMod val="95000"/>
                    <a:lumOff val="5000"/>
                  </a:prstClr>
                </a:solidFill>
                <a:latin typeface="Times New Roman" panose="02020603050405020304" pitchFamily="18" charset="0"/>
                <a:cs typeface="Times New Roman" panose="02020603050405020304" pitchFamily="18" charset="0"/>
              </a:rPr>
              <a:t>62</a:t>
            </a:r>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页</a:t>
            </a:r>
            <a:endParaRPr lang="da-DK" altLang="zh-CN" sz="2000" dirty="0">
              <a:solidFill>
                <a:prstClr val="black">
                  <a:lumMod val="95000"/>
                  <a:lumOff val="5000"/>
                </a:prstClr>
              </a:solidFill>
              <a:latin typeface="Times New Roman" panose="02020603050405020304" pitchFamily="18" charset="0"/>
              <a:cs typeface="Times New Roman" panose="02020603050405020304" pitchFamily="18" charset="0"/>
            </a:endParaRPr>
          </a:p>
        </p:txBody>
      </p:sp>
      <p:sp>
        <p:nvSpPr>
          <p:cNvPr id="44" name="文本框 43"/>
          <p:cNvSpPr txBox="1"/>
          <p:nvPr/>
        </p:nvSpPr>
        <p:spPr>
          <a:xfrm>
            <a:off x="536613" y="4045528"/>
            <a:ext cx="1015523" cy="923544"/>
          </a:xfrm>
          <a:prstGeom prst="rect">
            <a:avLst/>
          </a:prstGeom>
          <a:noFill/>
        </p:spPr>
        <p:txBody>
          <a:bodyPr wrap="square" rtlCol="0">
            <a:spAutoFit/>
          </a:bodyPr>
          <a:lstStyle/>
          <a:p>
            <a:pPr algn="ctr" defTabSz="914583"/>
            <a:r>
              <a:rPr lang="en-US" altLang="zh-CN"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03</a:t>
            </a:r>
            <a:endParaRPr lang="zh-CN" altLang="en-US"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文本框 45"/>
          <p:cNvSpPr txBox="1"/>
          <p:nvPr/>
        </p:nvSpPr>
        <p:spPr>
          <a:xfrm>
            <a:off x="983742" y="5649289"/>
            <a:ext cx="3858995" cy="1077218"/>
          </a:xfrm>
          <a:prstGeom prst="rect">
            <a:avLst/>
          </a:prstGeom>
          <a:noFill/>
        </p:spPr>
        <p:txBody>
          <a:bodyPr wrap="square" rtlCol="0">
            <a:spAutoFit/>
          </a:bodyPr>
          <a:lstStyle/>
          <a:p>
            <a:pPr defTabSz="914583"/>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图</a:t>
            </a:r>
            <a:r>
              <a:rPr lang="en-US" altLang="zh-CN" b="1" dirty="0" smtClean="0">
                <a:solidFill>
                  <a:prstClr val="black">
                    <a:lumMod val="95000"/>
                    <a:lumOff val="5000"/>
                  </a:prstClr>
                </a:solidFill>
                <a:latin typeface="微软雅黑" panose="020B0503020204020204" pitchFamily="34" charset="-122"/>
                <a:ea typeface="微软雅黑" panose="020B0503020204020204" pitchFamily="34" charset="-122"/>
              </a:rPr>
              <a:t>4-7</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和第</a:t>
            </a:r>
            <a:r>
              <a:rPr lang="en-US" altLang="zh-CN" b="1" dirty="0" smtClean="0">
                <a:solidFill>
                  <a:prstClr val="black">
                    <a:lumMod val="95000"/>
                    <a:lumOff val="5000"/>
                  </a:prstClr>
                </a:solidFill>
                <a:latin typeface="微软雅黑" panose="020B0503020204020204" pitchFamily="34" charset="-122"/>
                <a:ea typeface="微软雅黑" panose="020B0503020204020204" pitchFamily="34" charset="-122"/>
              </a:rPr>
              <a:t>21</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页</a:t>
            </a:r>
            <a:r>
              <a:rPr lang="zh-CN" altLang="en-US" b="1" dirty="0">
                <a:solidFill>
                  <a:prstClr val="black">
                    <a:lumMod val="95000"/>
                    <a:lumOff val="5000"/>
                  </a:prstClr>
                </a:solidFill>
                <a:latin typeface="微软雅黑" panose="020B0503020204020204" pitchFamily="34" charset="-122"/>
                <a:ea typeface="微软雅黑" panose="020B0503020204020204" pitchFamily="34" charset="-122"/>
              </a:rPr>
              <a:t>格式</a:t>
            </a:r>
            <a:r>
              <a:rPr lang="zh-CN" altLang="en-US" b="1" dirty="0" smtClean="0">
                <a:solidFill>
                  <a:prstClr val="black">
                    <a:lumMod val="95000"/>
                    <a:lumOff val="5000"/>
                  </a:prstClr>
                </a:solidFill>
                <a:latin typeface="微软雅黑" panose="020B0503020204020204" pitchFamily="34" charset="-122"/>
                <a:ea typeface="微软雅黑" panose="020B0503020204020204" pitchFamily="34" charset="-122"/>
              </a:rPr>
              <a:t>有问题</a:t>
            </a:r>
            <a:endParaRPr lang="en-US" altLang="zh-CN" b="1" dirty="0" smtClean="0">
              <a:solidFill>
                <a:prstClr val="black">
                  <a:lumMod val="95000"/>
                  <a:lumOff val="5000"/>
                </a:prstClr>
              </a:solidFill>
              <a:latin typeface="微软雅黑" panose="020B0503020204020204" pitchFamily="34" charset="-122"/>
              <a:ea typeface="微软雅黑" panose="020B0503020204020204" pitchFamily="34" charset="-122"/>
            </a:endParaRPr>
          </a:p>
          <a:p>
            <a:pPr lvl="0" defTabSz="914583"/>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已重新设置图</a:t>
            </a:r>
            <a:r>
              <a:rPr lang="en-US" altLang="zh-CN" sz="2000" dirty="0" smtClean="0">
                <a:solidFill>
                  <a:prstClr val="black">
                    <a:lumMod val="95000"/>
                    <a:lumOff val="5000"/>
                  </a:prstClr>
                </a:solidFill>
                <a:latin typeface="Times New Roman" panose="02020603050405020304" pitchFamily="18" charset="0"/>
                <a:cs typeface="Times New Roman" panose="02020603050405020304" pitchFamily="18" charset="0"/>
              </a:rPr>
              <a:t>4-7</a:t>
            </a:r>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和第</a:t>
            </a:r>
            <a:r>
              <a:rPr lang="en-US" altLang="zh-CN" sz="2000" dirty="0" smtClean="0">
                <a:solidFill>
                  <a:prstClr val="black">
                    <a:lumMod val="95000"/>
                    <a:lumOff val="5000"/>
                  </a:prstClr>
                </a:solidFill>
                <a:latin typeface="Times New Roman" panose="02020603050405020304" pitchFamily="18" charset="0"/>
                <a:cs typeface="Times New Roman" panose="02020603050405020304" pitchFamily="18" charset="0"/>
              </a:rPr>
              <a:t>21</a:t>
            </a:r>
            <a:r>
              <a:rPr lang="zh-CN" altLang="en-US" sz="2000" dirty="0" smtClean="0">
                <a:solidFill>
                  <a:prstClr val="black">
                    <a:lumMod val="95000"/>
                    <a:lumOff val="5000"/>
                  </a:prstClr>
                </a:solidFill>
                <a:latin typeface="Times New Roman" panose="02020603050405020304" pitchFamily="18" charset="0"/>
                <a:cs typeface="Times New Roman" panose="02020603050405020304" pitchFamily="18" charset="0"/>
              </a:rPr>
              <a:t>页的格式</a:t>
            </a:r>
            <a:endParaRPr lang="zh-CN" altLang="en-US" sz="2000" dirty="0">
              <a:solidFill>
                <a:prstClr val="black">
                  <a:lumMod val="95000"/>
                  <a:lumOff val="5000"/>
                </a:prstClr>
              </a:solidFill>
              <a:latin typeface="Times New Roman" panose="02020603050405020304" pitchFamily="18" charset="0"/>
              <a:cs typeface="Times New Roman" panose="02020603050405020304" pitchFamily="18" charset="0"/>
            </a:endParaRPr>
          </a:p>
          <a:p>
            <a:pPr defTabSz="914583"/>
            <a:endParaRPr lang="da-DK" altLang="zh-CN" sz="2000" dirty="0">
              <a:solidFill>
                <a:prstClr val="black">
                  <a:lumMod val="95000"/>
                  <a:lumOff val="5000"/>
                </a:prstClr>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30160" y="5495363"/>
            <a:ext cx="1018197" cy="923544"/>
          </a:xfrm>
          <a:prstGeom prst="rect">
            <a:avLst/>
          </a:prstGeom>
          <a:noFill/>
        </p:spPr>
        <p:txBody>
          <a:bodyPr wrap="square" rtlCol="0">
            <a:spAutoFit/>
          </a:bodyPr>
          <a:lstStyle/>
          <a:p>
            <a:pPr algn="ctr" defTabSz="914583"/>
            <a:r>
              <a:rPr lang="en-US" altLang="zh-CN"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5401" b="1" u="sng"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文本框 47"/>
          <p:cNvSpPr txBox="1"/>
          <p:nvPr/>
        </p:nvSpPr>
        <p:spPr>
          <a:xfrm>
            <a:off x="4575236" y="6459385"/>
            <a:ext cx="7621351" cy="400203"/>
          </a:xfrm>
          <a:prstGeom prst="rect">
            <a:avLst/>
          </a:prstGeom>
          <a:noFill/>
        </p:spPr>
        <p:txBody>
          <a:bodyPr wrap="square" rtlCol="0">
            <a:spAutoFit/>
          </a:bodyPr>
          <a:lstStyle/>
          <a:p>
            <a:pPr algn="r" defTabSz="914583"/>
            <a:r>
              <a:rPr lang="en-US" altLang="zh-CN" sz="2000" b="1" dirty="0">
                <a:solidFill>
                  <a:prstClr val="white">
                    <a:alpha val="42000"/>
                  </a:prstClr>
                </a:solidFill>
                <a:latin typeface="Times New Roman" panose="02020603050405020304" pitchFamily="18" charset="0"/>
                <a:ea typeface="微软雅黑" panose="020B0503020204020204" pitchFamily="34" charset="-122"/>
                <a:cs typeface="Times New Roman" panose="02020603050405020304" pitchFamily="18" charset="0"/>
              </a:rPr>
              <a:t>NORTHWESTERN POLYTECHNICAL UNIVERSITY</a:t>
            </a:r>
            <a:endParaRPr lang="zh-CN" altLang="en-US" sz="2000" b="1" dirty="0">
              <a:solidFill>
                <a:prstClr val="white">
                  <a:alpha val="42000"/>
                </a:prstClr>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412112" y="272417"/>
            <a:ext cx="6088518" cy="769441"/>
            <a:chOff x="494298" y="267478"/>
            <a:chExt cx="6088518" cy="769441"/>
          </a:xfrm>
        </p:grpSpPr>
        <p:sp>
          <p:nvSpPr>
            <p:cNvPr id="25" name="文本框 24"/>
            <p:cNvSpPr txBox="1"/>
            <p:nvPr/>
          </p:nvSpPr>
          <p:spPr>
            <a:xfrm>
              <a:off x="494298" y="267478"/>
              <a:ext cx="6088518" cy="769441"/>
            </a:xfrm>
            <a:prstGeom prst="rect">
              <a:avLst/>
            </a:prstGeom>
            <a:noFill/>
          </p:spPr>
          <p:txBody>
            <a:bodyPr wrap="square" rtlCol="0">
              <a:spAutoFit/>
            </a:bodyPr>
            <a:lstStyle/>
            <a:p>
              <a:pPr algn="ctr" defTabSz="914583"/>
              <a:r>
                <a:rPr lang="zh-CN" altLang="en-US" sz="4400"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盲</a:t>
              </a:r>
              <a:r>
                <a:rPr lang="zh-CN" altLang="en-US" sz="4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审</a:t>
              </a:r>
              <a:r>
                <a:rPr lang="zh-CN" altLang="en-US" sz="4400" b="1" dirty="0" smtClean="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意见</a:t>
              </a:r>
              <a:r>
                <a:rPr lang="zh-CN" altLang="en-US" sz="44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修改说明</a:t>
              </a:r>
            </a:p>
          </p:txBody>
        </p:sp>
        <p:cxnSp>
          <p:nvCxnSpPr>
            <p:cNvPr id="3" name="直接连接符 2"/>
            <p:cNvCxnSpPr/>
            <p:nvPr/>
          </p:nvCxnSpPr>
          <p:spPr>
            <a:xfrm>
              <a:off x="1366846" y="997480"/>
              <a:ext cx="4372289" cy="1018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11371719" y="6308725"/>
            <a:ext cx="826631" cy="549275"/>
            <a:chOff x="9868845" y="-64101"/>
            <a:chExt cx="826630" cy="549275"/>
          </a:xfrm>
        </p:grpSpPr>
        <p:sp>
          <p:nvSpPr>
            <p:cNvPr id="20" name="矩形 19"/>
            <p:cNvSpPr/>
            <p:nvPr/>
          </p:nvSpPr>
          <p:spPr>
            <a:xfrm>
              <a:off x="9868845" y="-64101"/>
              <a:ext cx="826630" cy="5492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6018634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22" presetClass="entr" presetSubtype="8" fill="hold" grpId="0" nodeType="withEffect">
                                  <p:stCondLst>
                                    <p:cond delay="500"/>
                                  </p:stCondLst>
                                  <p:childTnLst>
                                    <p:set>
                                      <p:cBhvr>
                                        <p:cTn id="9" dur="1" fill="hold">
                                          <p:stCondLst>
                                            <p:cond delay="0"/>
                                          </p:stCondLst>
                                        </p:cTn>
                                        <p:tgtEl>
                                          <p:spTgt spid="26"/>
                                        </p:tgtEl>
                                        <p:attrNameLst>
                                          <p:attrName>style.visibility</p:attrName>
                                        </p:attrNameLst>
                                      </p:cBhvr>
                                      <p:to>
                                        <p:strVal val="visible"/>
                                      </p:to>
                                    </p:set>
                                    <p:animEffect transition="in" filter="wipe(left)">
                                      <p:cBhvr>
                                        <p:cTn id="10" dur="500"/>
                                        <p:tgtEl>
                                          <p:spTgt spid="26"/>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par>
                                <p:cTn id="14" presetID="22" presetClass="entr" presetSubtype="8" fill="hold" grpId="0" nodeType="withEffect">
                                  <p:stCondLst>
                                    <p:cond delay="1000"/>
                                  </p:stCondLst>
                                  <p:childTnLst>
                                    <p:set>
                                      <p:cBhvr>
                                        <p:cTn id="15" dur="1" fill="hold">
                                          <p:stCondLst>
                                            <p:cond delay="0"/>
                                          </p:stCondLst>
                                        </p:cTn>
                                        <p:tgtEl>
                                          <p:spTgt spid="40"/>
                                        </p:tgtEl>
                                        <p:attrNameLst>
                                          <p:attrName>style.visibility</p:attrName>
                                        </p:attrNameLst>
                                      </p:cBhvr>
                                      <p:to>
                                        <p:strVal val="visible"/>
                                      </p:to>
                                    </p:set>
                                    <p:animEffect transition="in" filter="wipe(left)">
                                      <p:cBhvr>
                                        <p:cTn id="16" dur="500"/>
                                        <p:tgtEl>
                                          <p:spTgt spid="40"/>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par>
                                <p:cTn id="20" presetID="22" presetClass="entr" presetSubtype="8" fill="hold" grpId="0" nodeType="withEffect">
                                  <p:stCondLst>
                                    <p:cond delay="150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22" presetClass="entr" presetSubtype="8" fill="hold" grpId="0" nodeType="withEffect">
                                  <p:stCondLst>
                                    <p:cond delay="200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par>
                                <p:cTn id="29" presetID="22" presetClass="entr" presetSubtype="1" fill="hold" grpId="0" nodeType="withEffect">
                                  <p:stCondLst>
                                    <p:cond delay="900"/>
                                  </p:stCondLst>
                                  <p:childTnLst>
                                    <p:set>
                                      <p:cBhvr>
                                        <p:cTn id="30" dur="1" fill="hold">
                                          <p:stCondLst>
                                            <p:cond delay="0"/>
                                          </p:stCondLst>
                                        </p:cTn>
                                        <p:tgtEl>
                                          <p:spTgt spid="24"/>
                                        </p:tgtEl>
                                        <p:attrNameLst>
                                          <p:attrName>style.visibility</p:attrName>
                                        </p:attrNameLst>
                                      </p:cBhvr>
                                      <p:to>
                                        <p:strVal val="visible"/>
                                      </p:to>
                                    </p:set>
                                    <p:animEffect transition="in" filter="wipe(up)">
                                      <p:cBhvr>
                                        <p:cTn id="31" dur="1700"/>
                                        <p:tgtEl>
                                          <p:spTgt spid="24"/>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2" presetClass="entr" presetSubtype="8" fill="hold" nodeType="withEffect">
                                  <p:stCondLst>
                                    <p:cond delay="0"/>
                                  </p:stCondLst>
                                  <p:childTnLst>
                                    <p:set>
                                      <p:cBhvr>
                                        <p:cTn id="39" dur="1" fill="hold">
                                          <p:stCondLst>
                                            <p:cond delay="0"/>
                                          </p:stCondLst>
                                        </p:cTn>
                                        <p:tgtEl>
                                          <p:spTgt spid="7"/>
                                        </p:tgtEl>
                                        <p:attrNameLst>
                                          <p:attrName>style.visibility</p:attrName>
                                        </p:attrNameLst>
                                      </p:cBhvr>
                                      <p:to>
                                        <p:strVal val="visible"/>
                                      </p:to>
                                    </p:set>
                                    <p:anim calcmode="lin" valueType="num">
                                      <p:cBhvr additive="base">
                                        <p:cTn id="40" dur="500" fill="hold"/>
                                        <p:tgtEl>
                                          <p:spTgt spid="7"/>
                                        </p:tgtEl>
                                        <p:attrNameLst>
                                          <p:attrName>ppt_x</p:attrName>
                                        </p:attrNameLst>
                                      </p:cBhvr>
                                      <p:tavLst>
                                        <p:tav tm="0">
                                          <p:val>
                                            <p:strVal val="0-#ppt_w/2"/>
                                          </p:val>
                                        </p:tav>
                                        <p:tav tm="100000">
                                          <p:val>
                                            <p:strVal val="#ppt_x"/>
                                          </p:val>
                                        </p:tav>
                                      </p:tavLst>
                                    </p:anim>
                                    <p:anim calcmode="lin" valueType="num">
                                      <p:cBhvr additive="base">
                                        <p:cTn id="41" dur="500" fill="hold"/>
                                        <p:tgtEl>
                                          <p:spTgt spid="7"/>
                                        </p:tgtEl>
                                        <p:attrNameLst>
                                          <p:attrName>ppt_y</p:attrName>
                                        </p:attrNameLst>
                                      </p:cBhvr>
                                      <p:tavLst>
                                        <p:tav tm="0">
                                          <p:val>
                                            <p:strVal val="#ppt_y"/>
                                          </p:val>
                                        </p:tav>
                                        <p:tav tm="100000">
                                          <p:val>
                                            <p:strVal val="#ppt_y"/>
                                          </p:val>
                                        </p:tav>
                                      </p:tavLst>
                                    </p:anim>
                                  </p:childTnLst>
                                </p:cTn>
                              </p:par>
                              <p:par>
                                <p:cTn id="42" presetID="1"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8" grpId="0" animBg="1"/>
      <p:bldP spid="26" grpId="0"/>
      <p:bldP spid="27" grpId="0"/>
      <p:bldP spid="40" grpId="0"/>
      <p:bldP spid="41" grpId="0"/>
      <p:bldP spid="43" grpId="0"/>
      <p:bldP spid="44" grpId="0"/>
      <p:bldP spid="46" grpId="0"/>
      <p:bldP spid="47" grpId="0"/>
      <p:bldP spid="4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523722"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之实验</a:t>
            </a:r>
            <a:r>
              <a:rPr lang="zh-CN" altLang="en-US" sz="2000" b="0" dirty="0"/>
              <a:t>教学管理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组合 34"/>
          <p:cNvGrpSpPr/>
          <p:nvPr/>
        </p:nvGrpSpPr>
        <p:grpSpPr>
          <a:xfrm>
            <a:off x="799058" y="1799886"/>
            <a:ext cx="7572053" cy="3862155"/>
            <a:chOff x="0" y="0"/>
            <a:chExt cx="5962650" cy="2948637"/>
          </a:xfrm>
        </p:grpSpPr>
        <p:pic>
          <p:nvPicPr>
            <p:cNvPr id="36" name="图片 3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962650" cy="2667000"/>
            </a:xfrm>
            <a:prstGeom prst="rect">
              <a:avLst/>
            </a:prstGeom>
            <a:noFill/>
          </p:spPr>
        </p:pic>
        <p:sp>
          <p:nvSpPr>
            <p:cNvPr id="37" name="文本框 672"/>
            <p:cNvSpPr txBox="1"/>
            <p:nvPr/>
          </p:nvSpPr>
          <p:spPr>
            <a:xfrm>
              <a:off x="0" y="2542366"/>
              <a:ext cx="5962430" cy="406271"/>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5-14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全部教学计划</a:t>
              </a:r>
            </a:p>
          </p:txBody>
        </p:sp>
      </p:grpSp>
      <p:grpSp>
        <p:nvGrpSpPr>
          <p:cNvPr id="38" name="组合 37"/>
          <p:cNvGrpSpPr/>
          <p:nvPr/>
        </p:nvGrpSpPr>
        <p:grpSpPr>
          <a:xfrm>
            <a:off x="798325" y="1799886"/>
            <a:ext cx="7577100" cy="3862155"/>
            <a:chOff x="0" y="0"/>
            <a:chExt cx="5962650" cy="2862311"/>
          </a:xfrm>
        </p:grpSpPr>
        <p:pic>
          <p:nvPicPr>
            <p:cNvPr id="39" name="图片 3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5962650" cy="2467829"/>
            </a:xfrm>
            <a:prstGeom prst="rect">
              <a:avLst/>
            </a:prstGeom>
            <a:noFill/>
          </p:spPr>
        </p:pic>
        <p:sp>
          <p:nvSpPr>
            <p:cNvPr id="40" name="文本框 675"/>
            <p:cNvSpPr txBox="1"/>
            <p:nvPr/>
          </p:nvSpPr>
          <p:spPr>
            <a:xfrm>
              <a:off x="220" y="2456006"/>
              <a:ext cx="5962430" cy="40630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5-15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当前教师发布的教学计划</a:t>
              </a:r>
            </a:p>
          </p:txBody>
        </p:sp>
      </p:grpSp>
      <p:grpSp>
        <p:nvGrpSpPr>
          <p:cNvPr id="21" name="组合 20"/>
          <p:cNvGrpSpPr/>
          <p:nvPr/>
        </p:nvGrpSpPr>
        <p:grpSpPr>
          <a:xfrm>
            <a:off x="11371719" y="6308726"/>
            <a:ext cx="826631" cy="549275"/>
            <a:chOff x="9868845" y="-64101"/>
            <a:chExt cx="826630" cy="549275"/>
          </a:xfrm>
        </p:grpSpPr>
        <p:sp>
          <p:nvSpPr>
            <p:cNvPr id="22" name="矩形 21"/>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63055256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barn(inVertical)">
                                      <p:cBhvr>
                                        <p:cTn id="1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之个人</a:t>
            </a:r>
            <a:r>
              <a:rPr lang="zh-CN" altLang="en-US" sz="2000" b="0" dirty="0"/>
              <a:t>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组合 35"/>
          <p:cNvGrpSpPr/>
          <p:nvPr/>
        </p:nvGrpSpPr>
        <p:grpSpPr>
          <a:xfrm>
            <a:off x="810272" y="1805736"/>
            <a:ext cx="7560840" cy="3610547"/>
            <a:chOff x="0" y="0"/>
            <a:chExt cx="5962650" cy="2921917"/>
          </a:xfrm>
        </p:grpSpPr>
        <p:pic>
          <p:nvPicPr>
            <p:cNvPr id="37" name="图片 3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5962650" cy="2657475"/>
            </a:xfrm>
            <a:prstGeom prst="rect">
              <a:avLst/>
            </a:prstGeom>
            <a:noFill/>
          </p:spPr>
        </p:pic>
        <p:sp>
          <p:nvSpPr>
            <p:cNvPr id="38" name="文本框 684"/>
            <p:cNvSpPr txBox="1"/>
            <p:nvPr/>
          </p:nvSpPr>
          <p:spPr>
            <a:xfrm>
              <a:off x="0" y="2714355"/>
              <a:ext cx="5962430" cy="207562"/>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sp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5-20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账号设置</a:t>
              </a:r>
            </a:p>
          </p:txBody>
        </p:sp>
      </p:grpSp>
      <p:grpSp>
        <p:nvGrpSpPr>
          <p:cNvPr id="4" name="组合 3"/>
          <p:cNvGrpSpPr/>
          <p:nvPr/>
        </p:nvGrpSpPr>
        <p:grpSpPr>
          <a:xfrm>
            <a:off x="6140169" y="1480374"/>
            <a:ext cx="5616624" cy="3930548"/>
            <a:chOff x="3650903" y="1030461"/>
            <a:chExt cx="5616624" cy="3839493"/>
          </a:xfrm>
        </p:grpSpPr>
        <p:sp>
          <p:nvSpPr>
            <p:cNvPr id="2" name="矩形 1"/>
            <p:cNvSpPr/>
            <p:nvPr/>
          </p:nvSpPr>
          <p:spPr>
            <a:xfrm>
              <a:off x="3650903" y="1030461"/>
              <a:ext cx="5616624" cy="38394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3952339" y="1450431"/>
              <a:ext cx="5202186" cy="3419523"/>
            </a:xfrm>
            <a:prstGeom prst="rect">
              <a:avLst/>
            </a:prstGeom>
          </p:spPr>
        </p:pic>
      </p:grpSp>
      <p:grpSp>
        <p:nvGrpSpPr>
          <p:cNvPr id="21" name="组合 20"/>
          <p:cNvGrpSpPr/>
          <p:nvPr/>
        </p:nvGrpSpPr>
        <p:grpSpPr>
          <a:xfrm>
            <a:off x="11371719" y="6308726"/>
            <a:ext cx="826631" cy="549275"/>
            <a:chOff x="9868845" y="-64101"/>
            <a:chExt cx="826630" cy="549275"/>
          </a:xfrm>
        </p:grpSpPr>
        <p:sp>
          <p:nvSpPr>
            <p:cNvPr id="22" name="矩形 21"/>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246893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barn(inVertical)">
                                      <p:cBhvr>
                                        <p:cTn id="12"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a:t>系统</a:t>
            </a:r>
            <a:r>
              <a:rPr lang="zh-CN" altLang="en-US" dirty="0" smtClean="0"/>
              <a:t>实现 </a:t>
            </a:r>
            <a:r>
              <a:rPr lang="zh-CN" altLang="en-US" sz="2000" b="0" dirty="0" smtClean="0"/>
              <a:t>之公告</a:t>
            </a:r>
            <a:r>
              <a:rPr lang="zh-CN" altLang="en-US" sz="2000" b="0" dirty="0"/>
              <a:t>管理</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5"/>
          <a:stretch>
            <a:fillRect/>
          </a:stretch>
        </p:blipFill>
        <p:spPr>
          <a:xfrm>
            <a:off x="820024" y="1781349"/>
            <a:ext cx="6227865" cy="3528453"/>
          </a:xfrm>
          <a:prstGeom prst="rect">
            <a:avLst/>
          </a:prstGeom>
        </p:spPr>
      </p:pic>
      <p:grpSp>
        <p:nvGrpSpPr>
          <p:cNvPr id="36" name="组合 35"/>
          <p:cNvGrpSpPr/>
          <p:nvPr/>
        </p:nvGrpSpPr>
        <p:grpSpPr>
          <a:xfrm>
            <a:off x="7314618" y="1813640"/>
            <a:ext cx="4658548" cy="3664669"/>
            <a:chOff x="-9184" y="30199"/>
            <a:chExt cx="4954612" cy="3798851"/>
          </a:xfrm>
        </p:grpSpPr>
        <p:grpSp>
          <p:nvGrpSpPr>
            <p:cNvPr id="37" name="组合 36"/>
            <p:cNvGrpSpPr/>
            <p:nvPr/>
          </p:nvGrpSpPr>
          <p:grpSpPr>
            <a:xfrm>
              <a:off x="-9184" y="30199"/>
              <a:ext cx="4954612" cy="3134195"/>
              <a:chOff x="-8625" y="25878"/>
              <a:chExt cx="4653273" cy="2685705"/>
            </a:xfrm>
          </p:grpSpPr>
          <p:sp>
            <p:nvSpPr>
              <p:cNvPr id="39" name="流程图: 可选过程 38"/>
              <p:cNvSpPr/>
              <p:nvPr/>
            </p:nvSpPr>
            <p:spPr>
              <a:xfrm>
                <a:off x="0" y="25878"/>
                <a:ext cx="871269" cy="453514"/>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开始</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40" name="直接箭头连接符 39"/>
              <p:cNvCxnSpPr/>
              <p:nvPr/>
            </p:nvCxnSpPr>
            <p:spPr>
              <a:xfrm>
                <a:off x="897147" y="232913"/>
                <a:ext cx="989625" cy="0"/>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41" name="矩形 40"/>
              <p:cNvSpPr/>
              <p:nvPr/>
            </p:nvSpPr>
            <p:spPr>
              <a:xfrm>
                <a:off x="1886772" y="25879"/>
                <a:ext cx="784225"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公告管理</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4" name="菱形 43"/>
              <p:cNvSpPr/>
              <p:nvPr/>
            </p:nvSpPr>
            <p:spPr>
              <a:xfrm>
                <a:off x="3338422" y="595223"/>
                <a:ext cx="1306226" cy="921385"/>
              </a:xfrm>
              <a:prstGeom prst="diamond">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是否</a:t>
                </a:r>
                <a:r>
                  <a:rPr lang="zh-CN" sz="1050" kern="100" dirty="0" smtClean="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放弃添加</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5" name="文本框 2"/>
              <p:cNvSpPr txBox="1">
                <a:spLocks noChangeArrowheads="1"/>
              </p:cNvSpPr>
              <p:nvPr/>
            </p:nvSpPr>
            <p:spPr bwMode="auto">
              <a:xfrm>
                <a:off x="3586106" y="1558266"/>
                <a:ext cx="491490" cy="298450"/>
              </a:xfrm>
              <a:prstGeom prst="rect">
                <a:avLst/>
              </a:prstGeom>
              <a:noFill/>
              <a:ln w="9525">
                <a:noFill/>
                <a:miter lim="800000"/>
                <a:headEnd/>
                <a:tailEnd/>
              </a:ln>
            </p:spPr>
            <p:txBody>
              <a:bodyPr rot="0" vert="horz" wrap="square" lIns="91440" tIns="45720" rIns="91440" bIns="45720" anchor="t" anchorCtr="0">
                <a:noAutofit/>
              </a:bodyPr>
              <a:lstStyle/>
              <a:p>
                <a:pPr algn="just">
                  <a:spcAft>
                    <a:spcPts val="0"/>
                  </a:spcAft>
                </a:pPr>
                <a:r>
                  <a:rPr lang="zh-CN" sz="1050" kern="100">
                    <a:effectLst/>
                    <a:latin typeface="Calibri" panose="020F0502020204030204" pitchFamily="34" charset="0"/>
                    <a:ea typeface="宋体" panose="02010600030101010101" pitchFamily="2" charset="-122"/>
                    <a:cs typeface="Times New Roman" panose="02020603050405020304" pitchFamily="18" charset="0"/>
                  </a:rPr>
                  <a:t>否</a:t>
                </a:r>
              </a:p>
            </p:txBody>
          </p:sp>
          <p:sp>
            <p:nvSpPr>
              <p:cNvPr id="56" name="矩形 55"/>
              <p:cNvSpPr/>
              <p:nvPr/>
            </p:nvSpPr>
            <p:spPr>
              <a:xfrm>
                <a:off x="1890395" y="827632"/>
                <a:ext cx="791210"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添加公告</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57" name="文本框 2"/>
              <p:cNvSpPr txBox="1">
                <a:spLocks noChangeArrowheads="1"/>
              </p:cNvSpPr>
              <p:nvPr/>
            </p:nvSpPr>
            <p:spPr bwMode="auto">
              <a:xfrm>
                <a:off x="3528204" y="316557"/>
                <a:ext cx="430470" cy="298450"/>
              </a:xfrm>
              <a:prstGeom prst="rect">
                <a:avLst/>
              </a:prstGeom>
              <a:noFill/>
              <a:ln w="9525">
                <a:noFill/>
                <a:miter lim="800000"/>
                <a:headEnd/>
                <a:tailEnd/>
              </a:ln>
            </p:spPr>
            <p:txBody>
              <a:bodyPr rot="0" vert="horz" wrap="square" lIns="91440" tIns="45720" rIns="91440" bIns="45720" anchor="t" anchorCtr="0">
                <a:noAutofit/>
              </a:bodyPr>
              <a:lstStyle/>
              <a:p>
                <a:pPr algn="just">
                  <a:spcAft>
                    <a:spcPts val="0"/>
                  </a:spcAft>
                </a:pPr>
                <a:r>
                  <a:rPr lang="zh-CN" sz="1050" kern="100">
                    <a:effectLst/>
                    <a:latin typeface="Calibri" panose="020F0502020204030204" pitchFamily="34" charset="0"/>
                    <a:ea typeface="宋体" panose="02010600030101010101" pitchFamily="2" charset="-122"/>
                    <a:cs typeface="Times New Roman" panose="02020603050405020304" pitchFamily="18" charset="0"/>
                  </a:rPr>
                  <a:t>是</a:t>
                </a:r>
              </a:p>
            </p:txBody>
          </p:sp>
          <p:sp>
            <p:nvSpPr>
              <p:cNvPr id="58" name="流程图: 可选过程 57"/>
              <p:cNvSpPr/>
              <p:nvPr/>
            </p:nvSpPr>
            <p:spPr>
              <a:xfrm>
                <a:off x="-8625" y="2255018"/>
                <a:ext cx="895985" cy="447939"/>
              </a:xfrm>
              <a:prstGeom prst="flowChartAlternateProcess">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结束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70" name="矩形 69"/>
              <p:cNvSpPr/>
              <p:nvPr/>
            </p:nvSpPr>
            <p:spPr>
              <a:xfrm>
                <a:off x="2286001" y="2246392"/>
                <a:ext cx="791210"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确认添加</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1" name="直接箭头连接符 70"/>
              <p:cNvCxnSpPr/>
              <p:nvPr/>
            </p:nvCxnSpPr>
            <p:spPr>
              <a:xfrm>
                <a:off x="4019693" y="1518249"/>
                <a:ext cx="0" cy="728143"/>
              </a:xfrm>
              <a:prstGeom prst="straightConnector1">
                <a:avLst/>
              </a:prstGeom>
              <a:noFill/>
              <a:ln w="12700" cap="flat" cmpd="sng" algn="ctr">
                <a:solidFill>
                  <a:sysClr val="windowText" lastClr="000000"/>
                </a:solidFill>
                <a:prstDash val="solid"/>
                <a:headEnd type="none" w="med" len="med"/>
                <a:tailEnd type="triangle" w="med" len="med"/>
              </a:ln>
              <a:effectLst/>
            </p:spPr>
          </p:cxnSp>
          <p:sp>
            <p:nvSpPr>
              <p:cNvPr id="72" name="矩形 71"/>
              <p:cNvSpPr/>
              <p:nvPr/>
            </p:nvSpPr>
            <p:spPr>
              <a:xfrm>
                <a:off x="3528205" y="2255018"/>
                <a:ext cx="1061049"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填写公告信息</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3" name="直接箭头连接符 72"/>
              <p:cNvCxnSpPr>
                <a:stCxn id="72" idx="1"/>
              </p:cNvCxnSpPr>
              <p:nvPr/>
            </p:nvCxnSpPr>
            <p:spPr>
              <a:xfrm flipH="1">
                <a:off x="3071007" y="2483300"/>
                <a:ext cx="457198" cy="4631"/>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74" name="直接箭头连接符 73"/>
              <p:cNvCxnSpPr>
                <a:stCxn id="56" idx="3"/>
              </p:cNvCxnSpPr>
              <p:nvPr/>
            </p:nvCxnSpPr>
            <p:spPr>
              <a:xfrm flipV="1">
                <a:off x="2681605" y="1052423"/>
                <a:ext cx="658853" cy="3492"/>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75" name="直接箭头连接符 74"/>
              <p:cNvCxnSpPr/>
              <p:nvPr/>
            </p:nvCxnSpPr>
            <p:spPr>
              <a:xfrm flipH="1">
                <a:off x="2306739" y="491706"/>
                <a:ext cx="0" cy="335915"/>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76" name="肘形连接符 75"/>
              <p:cNvCxnSpPr>
                <a:stCxn id="44" idx="0"/>
                <a:endCxn id="41" idx="3"/>
              </p:cNvCxnSpPr>
              <p:nvPr/>
            </p:nvCxnSpPr>
            <p:spPr>
              <a:xfrm rot="16200000" flipV="1">
                <a:off x="3160737" y="-235577"/>
                <a:ext cx="341061" cy="1320538"/>
              </a:xfrm>
              <a:prstGeom prst="bentConnector2">
                <a:avLst/>
              </a:prstGeom>
              <a:noFill/>
              <a:ln w="12700" cap="flat" cmpd="sng" algn="ctr">
                <a:solidFill>
                  <a:sysClr val="windowText" lastClr="000000"/>
                </a:solidFill>
                <a:prstDash val="solid"/>
                <a:headEnd type="none" w="med" len="med"/>
                <a:tailEnd type="triangle" w="med" len="med"/>
              </a:ln>
              <a:effectLst/>
            </p:spPr>
          </p:cxnSp>
          <p:sp>
            <p:nvSpPr>
              <p:cNvPr id="77" name="矩形 76"/>
              <p:cNvSpPr/>
              <p:nvPr/>
            </p:nvSpPr>
            <p:spPr>
              <a:xfrm>
                <a:off x="1164566" y="2255018"/>
                <a:ext cx="791210" cy="456565"/>
              </a:xfrm>
              <a:prstGeom prst="rect">
                <a:avLst/>
              </a:prstGeom>
              <a:noFill/>
              <a:ln w="12700" cap="flat" cmpd="sng" algn="ctr">
                <a:solidFill>
                  <a:sysClr val="windowText" lastClr="000000"/>
                </a:solidFill>
                <a:prstDash val="solid"/>
              </a:ln>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0"/>
                  </a:spcAft>
                </a:pPr>
                <a:r>
                  <a:rPr lang="zh-CN" sz="1050" kern="10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添加成功</a:t>
                </a:r>
                <a:endParaRPr lang="zh-CN" sz="1050" kern="100">
                  <a:effectLst/>
                  <a:latin typeface="Calibri" panose="020F0502020204030204" pitchFamily="34" charset="0"/>
                  <a:ea typeface="宋体" panose="02010600030101010101" pitchFamily="2" charset="-122"/>
                  <a:cs typeface="Times New Roman" panose="02020603050405020304" pitchFamily="18" charset="0"/>
                </a:endParaRPr>
              </a:p>
            </p:txBody>
          </p:sp>
          <p:cxnSp>
            <p:nvCxnSpPr>
              <p:cNvPr id="78" name="直接箭头连接符 77"/>
              <p:cNvCxnSpPr/>
              <p:nvPr/>
            </p:nvCxnSpPr>
            <p:spPr>
              <a:xfrm flipH="1">
                <a:off x="1958196" y="2479305"/>
                <a:ext cx="325996" cy="0"/>
              </a:xfrm>
              <a:prstGeom prst="straightConnector1">
                <a:avLst/>
              </a:prstGeom>
              <a:noFill/>
              <a:ln w="12700" cap="flat" cmpd="sng" algn="ctr">
                <a:solidFill>
                  <a:sysClr val="windowText" lastClr="000000"/>
                </a:solidFill>
                <a:prstDash val="solid"/>
                <a:headEnd type="none" w="med" len="med"/>
                <a:tailEnd type="triangle" w="med" len="med"/>
              </a:ln>
              <a:effectLst/>
            </p:spPr>
          </p:cxnSp>
          <p:cxnSp>
            <p:nvCxnSpPr>
              <p:cNvPr id="79" name="直接箭头连接符 78"/>
              <p:cNvCxnSpPr>
                <a:stCxn id="77" idx="1"/>
              </p:cNvCxnSpPr>
              <p:nvPr/>
            </p:nvCxnSpPr>
            <p:spPr>
              <a:xfrm flipH="1" flipV="1">
                <a:off x="871270" y="2479305"/>
                <a:ext cx="293297" cy="3995"/>
              </a:xfrm>
              <a:prstGeom prst="straightConnector1">
                <a:avLst/>
              </a:prstGeom>
              <a:noFill/>
              <a:ln w="12700" cap="flat" cmpd="sng" algn="ctr">
                <a:solidFill>
                  <a:sysClr val="windowText" lastClr="000000"/>
                </a:solidFill>
                <a:prstDash val="solid"/>
                <a:headEnd type="none" w="med" len="med"/>
                <a:tailEnd type="triangle" w="med" len="med"/>
              </a:ln>
              <a:effectLst/>
            </p:spPr>
          </p:cxnSp>
        </p:grpSp>
        <p:sp>
          <p:nvSpPr>
            <p:cNvPr id="38" name="文本框 325"/>
            <p:cNvSpPr txBox="1"/>
            <p:nvPr/>
          </p:nvSpPr>
          <p:spPr>
            <a:xfrm>
              <a:off x="31428" y="3324225"/>
              <a:ext cx="4914000" cy="504825"/>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5-20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公告管理流程</a:t>
              </a:r>
            </a:p>
          </p:txBody>
        </p:sp>
      </p:grpSp>
      <p:sp>
        <p:nvSpPr>
          <p:cNvPr id="82" name="文本框 690"/>
          <p:cNvSpPr txBox="1"/>
          <p:nvPr/>
        </p:nvSpPr>
        <p:spPr>
          <a:xfrm>
            <a:off x="769866" y="4959002"/>
            <a:ext cx="6287982" cy="34744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a:effectLst/>
                <a:latin typeface="Times New Roman" panose="02020603050405020304" pitchFamily="18" charset="0"/>
                <a:ea typeface="宋体" panose="02010600030101010101" pitchFamily="2" charset="-122"/>
                <a:cs typeface="Times New Roman" panose="02020603050405020304" pitchFamily="18" charset="0"/>
              </a:rPr>
              <a:t> 5-22 </a:t>
            </a:r>
            <a:r>
              <a:rPr lang="zh-CN" sz="1050" kern="100">
                <a:effectLst/>
                <a:latin typeface="Times New Roman" panose="02020603050405020304" pitchFamily="18" charset="0"/>
                <a:ea typeface="宋体" panose="02010600030101010101" pitchFamily="2" charset="-122"/>
                <a:cs typeface="Times New Roman" panose="02020603050405020304" pitchFamily="18" charset="0"/>
              </a:rPr>
              <a:t>公告详情</a:t>
            </a:r>
          </a:p>
        </p:txBody>
      </p:sp>
      <p:grpSp>
        <p:nvGrpSpPr>
          <p:cNvPr id="83" name="组合 82"/>
          <p:cNvGrpSpPr/>
          <p:nvPr/>
        </p:nvGrpSpPr>
        <p:grpSpPr>
          <a:xfrm>
            <a:off x="798325" y="1779702"/>
            <a:ext cx="6271917" cy="3582730"/>
            <a:chOff x="2655" y="-343051"/>
            <a:chExt cx="5276850" cy="3610685"/>
          </a:xfrm>
        </p:grpSpPr>
        <p:pic>
          <p:nvPicPr>
            <p:cNvPr id="84" name="Picture 45"/>
            <p:cNvPicPr>
              <a:picLocks noChangeAspect="1"/>
            </p:cNvPicPr>
            <p:nvPr/>
          </p:nvPicPr>
          <p:blipFill>
            <a:blip r:embed="rId6" cstate="print">
              <a:lum/>
              <a:extLst>
                <a:ext uri="{28A0092B-C50C-407E-A947-70E740481C1C}">
                  <a14:useLocalDpi xmlns:a14="http://schemas.microsoft.com/office/drawing/2010/main" val="0"/>
                </a:ext>
              </a:extLst>
            </a:blip>
            <a:stretch>
              <a:fillRect/>
            </a:stretch>
          </p:blipFill>
          <p:spPr>
            <a:xfrm>
              <a:off x="2655" y="-343051"/>
              <a:ext cx="5276850" cy="3267075"/>
            </a:xfrm>
            <a:prstGeom prst="rect">
              <a:avLst/>
            </a:prstGeom>
            <a:noFill/>
            <a:ln w="9525">
              <a:noFill/>
              <a:miter/>
            </a:ln>
          </p:spPr>
        </p:pic>
        <p:sp>
          <p:nvSpPr>
            <p:cNvPr id="85" name="文本框 693"/>
            <p:cNvSpPr txBox="1"/>
            <p:nvPr/>
          </p:nvSpPr>
          <p:spPr>
            <a:xfrm>
              <a:off x="5310" y="2861056"/>
              <a:ext cx="5274195" cy="406578"/>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图</a:t>
              </a:r>
              <a:r>
                <a:rPr lang="en-US" sz="1050" kern="100" dirty="0">
                  <a:effectLst/>
                  <a:latin typeface="Times New Roman" panose="02020603050405020304" pitchFamily="18" charset="0"/>
                  <a:ea typeface="宋体" panose="02010600030101010101" pitchFamily="2" charset="-122"/>
                  <a:cs typeface="Times New Roman" panose="02020603050405020304" pitchFamily="18" charset="0"/>
                </a:rPr>
                <a:t> 5-23 </a:t>
              </a:r>
              <a:r>
                <a:rPr lang="zh-CN" sz="1050" kern="100" dirty="0">
                  <a:effectLst/>
                  <a:latin typeface="Times New Roman" panose="02020603050405020304" pitchFamily="18" charset="0"/>
                  <a:ea typeface="宋体" panose="02010600030101010101" pitchFamily="2" charset="-122"/>
                  <a:cs typeface="Times New Roman" panose="02020603050405020304" pitchFamily="18" charset="0"/>
                </a:rPr>
                <a:t>添加公告</a:t>
              </a:r>
            </a:p>
          </p:txBody>
        </p:sp>
      </p:grpSp>
      <p:grpSp>
        <p:nvGrpSpPr>
          <p:cNvPr id="48" name="组合 47"/>
          <p:cNvGrpSpPr/>
          <p:nvPr/>
        </p:nvGrpSpPr>
        <p:grpSpPr>
          <a:xfrm>
            <a:off x="11371719" y="6308726"/>
            <a:ext cx="826631" cy="549275"/>
            <a:chOff x="9868845" y="-64101"/>
            <a:chExt cx="826630" cy="549275"/>
          </a:xfrm>
        </p:grpSpPr>
        <p:sp>
          <p:nvSpPr>
            <p:cNvPr id="49" name="矩形 48"/>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17</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4328109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barn(inVertical)">
                                      <p:cBhvr>
                                        <p:cTn id="15" dur="500"/>
                                        <p:tgtEl>
                                          <p:spTgt spid="82"/>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83"/>
                                        </p:tgtEl>
                                        <p:attrNameLst>
                                          <p:attrName>style.visibility</p:attrName>
                                        </p:attrNameLst>
                                      </p:cBhvr>
                                      <p:to>
                                        <p:strVal val="visible"/>
                                      </p:to>
                                    </p:set>
                                    <p:animEffect transition="in" filter="barn(inVertical)">
                                      <p:cBhvr>
                                        <p:cTn id="20"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554559" y="1178095"/>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系统测试 </a:t>
            </a:r>
            <a:r>
              <a:rPr lang="zh-CN" altLang="en-US" sz="2000" b="0" dirty="0" smtClean="0"/>
              <a:t>之功能测试</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4" name="表格 3"/>
          <p:cNvGraphicFramePr>
            <a:graphicFrameLocks noGrp="1"/>
          </p:cNvGraphicFramePr>
          <p:nvPr>
            <p:extLst>
              <p:ext uri="{D42A27DB-BD31-4B8C-83A1-F6EECF244321}">
                <p14:modId xmlns:p14="http://schemas.microsoft.com/office/powerpoint/2010/main" val="2970611711"/>
              </p:ext>
            </p:extLst>
          </p:nvPr>
        </p:nvGraphicFramePr>
        <p:xfrm>
          <a:off x="666426" y="1757740"/>
          <a:ext cx="9976647" cy="1600045"/>
        </p:xfrm>
        <a:graphic>
          <a:graphicData uri="http://schemas.openxmlformats.org/drawingml/2006/table">
            <a:tbl>
              <a:tblPr>
                <a:tableStyleId>{5C22544A-7EE6-4342-B048-85BDC9FD1C3A}</a:tableStyleId>
              </a:tblPr>
              <a:tblGrid>
                <a:gridCol w="1296812"/>
                <a:gridCol w="8679835"/>
              </a:tblGrid>
              <a:tr h="320009">
                <a:tc>
                  <a:txBody>
                    <a:bodyPr/>
                    <a:lstStyle/>
                    <a:p>
                      <a:pPr indent="0" algn="l">
                        <a:lnSpc>
                          <a:spcPts val="2000"/>
                        </a:lnSpc>
                        <a:spcAft>
                          <a:spcPts val="0"/>
                        </a:spcAft>
                      </a:pPr>
                      <a:r>
                        <a:rPr lang="x-none" sz="1400" kern="100" dirty="0">
                          <a:solidFill>
                            <a:schemeClr val="bg1"/>
                          </a:solidFill>
                          <a:effectLst/>
                          <a:latin typeface="+mn-ea"/>
                          <a:ea typeface="+mn-ea"/>
                        </a:rPr>
                        <a:t>测试</a:t>
                      </a:r>
                      <a:r>
                        <a:rPr lang="zh-CN" sz="1400" kern="100" dirty="0">
                          <a:solidFill>
                            <a:schemeClr val="bg1"/>
                          </a:solidFill>
                          <a:effectLst/>
                          <a:latin typeface="+mn-ea"/>
                          <a:ea typeface="+mn-ea"/>
                        </a:rPr>
                        <a:t>目标</a:t>
                      </a:r>
                      <a:r>
                        <a:rPr lang="x-none" sz="1400" kern="100" dirty="0">
                          <a:solidFill>
                            <a:schemeClr val="bg1"/>
                          </a:solidFill>
                          <a:effectLst/>
                          <a:latin typeface="+mn-ea"/>
                          <a:ea typeface="+mn-ea"/>
                        </a:rPr>
                        <a:t>：</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sz="1400" kern="100" dirty="0">
                          <a:solidFill>
                            <a:schemeClr val="bg1"/>
                          </a:solidFill>
                          <a:effectLst/>
                          <a:latin typeface="+mn-ea"/>
                          <a:ea typeface="+mn-ea"/>
                        </a:rPr>
                        <a:t>独立学院实验室管理系统中五大功能模块全部符合需求分析</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rgbClr val="005499"/>
                    </a:solidFill>
                  </a:tcPr>
                </a:tc>
              </a:tr>
              <a:tr h="320009">
                <a:tc>
                  <a:txBody>
                    <a:bodyPr/>
                    <a:lstStyle/>
                    <a:p>
                      <a:pPr algn="l">
                        <a:lnSpc>
                          <a:spcPts val="2000"/>
                        </a:lnSpc>
                        <a:spcAft>
                          <a:spcPts val="0"/>
                        </a:spcAft>
                      </a:pPr>
                      <a:r>
                        <a:rPr lang="x-none" sz="1400" kern="100" dirty="0">
                          <a:solidFill>
                            <a:schemeClr val="bg1"/>
                          </a:solidFill>
                          <a:effectLst/>
                          <a:latin typeface="+mn-ea"/>
                          <a:ea typeface="+mn-ea"/>
                        </a:rPr>
                        <a:t>测试范围：</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sz="1400" kern="100" dirty="0">
                          <a:solidFill>
                            <a:schemeClr val="bg1"/>
                          </a:solidFill>
                          <a:effectLst/>
                          <a:latin typeface="+mn-ea"/>
                          <a:ea typeface="+mn-ea"/>
                        </a:rPr>
                        <a:t>实验室管理、实验教学管理、个人管理、公告管理和成员管理</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rgbClr val="005499"/>
                    </a:solidFill>
                  </a:tcPr>
                </a:tc>
              </a:tr>
              <a:tr h="320009">
                <a:tc>
                  <a:txBody>
                    <a:bodyPr/>
                    <a:lstStyle/>
                    <a:p>
                      <a:pPr algn="l">
                        <a:lnSpc>
                          <a:spcPts val="2000"/>
                        </a:lnSpc>
                        <a:spcAft>
                          <a:spcPts val="0"/>
                        </a:spcAft>
                      </a:pPr>
                      <a:r>
                        <a:rPr lang="x-none" sz="1400" kern="100" dirty="0">
                          <a:solidFill>
                            <a:schemeClr val="bg1"/>
                          </a:solidFill>
                          <a:effectLst/>
                          <a:latin typeface="+mn-ea"/>
                          <a:ea typeface="+mn-ea"/>
                        </a:rPr>
                        <a:t>测试</a:t>
                      </a:r>
                      <a:r>
                        <a:rPr lang="zh-CN" sz="1400" kern="100" dirty="0">
                          <a:solidFill>
                            <a:schemeClr val="bg1"/>
                          </a:solidFill>
                          <a:effectLst/>
                          <a:latin typeface="+mn-ea"/>
                          <a:ea typeface="+mn-ea"/>
                        </a:rPr>
                        <a:t>方法</a:t>
                      </a:r>
                      <a:r>
                        <a:rPr lang="x-none" sz="1400" kern="100" dirty="0">
                          <a:solidFill>
                            <a:schemeClr val="bg1"/>
                          </a:solidFill>
                          <a:effectLst/>
                          <a:latin typeface="+mn-ea"/>
                          <a:ea typeface="+mn-ea"/>
                        </a:rPr>
                        <a:t>：</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sz="1400" kern="100" dirty="0">
                          <a:solidFill>
                            <a:schemeClr val="bg1"/>
                          </a:solidFill>
                          <a:effectLst/>
                          <a:latin typeface="+mn-ea"/>
                          <a:ea typeface="+mn-ea"/>
                        </a:rPr>
                        <a:t>模拟用户正常使用时，输入合法数据或不合法数据，查看系统是否能做出预期内的正确应对和</a:t>
                      </a:r>
                      <a:r>
                        <a:rPr lang="zh-CN" sz="1400" kern="100" dirty="0" smtClean="0">
                          <a:solidFill>
                            <a:schemeClr val="bg1"/>
                          </a:solidFill>
                          <a:effectLst/>
                          <a:latin typeface="+mn-ea"/>
                          <a:ea typeface="+mn-ea"/>
                        </a:rPr>
                        <a:t>提示</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rgbClr val="005499"/>
                    </a:solidFill>
                  </a:tcPr>
                </a:tc>
              </a:tr>
              <a:tr h="320009">
                <a:tc>
                  <a:txBody>
                    <a:bodyPr/>
                    <a:lstStyle/>
                    <a:p>
                      <a:pPr algn="l">
                        <a:lnSpc>
                          <a:spcPts val="2000"/>
                        </a:lnSpc>
                        <a:spcAft>
                          <a:spcPts val="0"/>
                        </a:spcAft>
                      </a:pPr>
                      <a:r>
                        <a:rPr lang="zh-CN" sz="1400" kern="100" dirty="0">
                          <a:solidFill>
                            <a:schemeClr val="bg1"/>
                          </a:solidFill>
                          <a:effectLst/>
                          <a:latin typeface="+mn-ea"/>
                          <a:ea typeface="+mn-ea"/>
                        </a:rPr>
                        <a:t>合格</a:t>
                      </a:r>
                      <a:r>
                        <a:rPr lang="x-none" sz="1400" kern="100" dirty="0">
                          <a:solidFill>
                            <a:schemeClr val="bg1"/>
                          </a:solidFill>
                          <a:effectLst/>
                          <a:latin typeface="+mn-ea"/>
                          <a:ea typeface="+mn-ea"/>
                        </a:rPr>
                        <a:t>标准：</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sz="1400" kern="100" dirty="0">
                          <a:solidFill>
                            <a:schemeClr val="bg1"/>
                          </a:solidFill>
                          <a:effectLst/>
                          <a:latin typeface="+mn-ea"/>
                          <a:ea typeface="+mn-ea"/>
                        </a:rPr>
                        <a:t>各功能模块能做出预期内的正确应对和</a:t>
                      </a:r>
                      <a:r>
                        <a:rPr lang="zh-CN" sz="1400" kern="100" dirty="0" smtClean="0">
                          <a:solidFill>
                            <a:schemeClr val="bg1"/>
                          </a:solidFill>
                          <a:effectLst/>
                          <a:latin typeface="+mn-ea"/>
                          <a:ea typeface="+mn-ea"/>
                        </a:rPr>
                        <a:t>提示</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rgbClr val="005499"/>
                    </a:solidFill>
                  </a:tcPr>
                </a:tc>
              </a:tr>
              <a:tr h="320009">
                <a:tc>
                  <a:txBody>
                    <a:bodyPr/>
                    <a:lstStyle/>
                    <a:p>
                      <a:pPr algn="l">
                        <a:lnSpc>
                          <a:spcPts val="2000"/>
                        </a:lnSpc>
                        <a:spcAft>
                          <a:spcPts val="0"/>
                        </a:spcAft>
                      </a:pPr>
                      <a:r>
                        <a:rPr lang="zh-CN" sz="1400" kern="100" dirty="0">
                          <a:solidFill>
                            <a:schemeClr val="bg1"/>
                          </a:solidFill>
                          <a:effectLst/>
                          <a:latin typeface="+mn-ea"/>
                          <a:ea typeface="+mn-ea"/>
                        </a:rPr>
                        <a:t>重点测试：</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sz="1400" kern="100" dirty="0">
                          <a:solidFill>
                            <a:schemeClr val="bg1"/>
                          </a:solidFill>
                          <a:effectLst/>
                          <a:latin typeface="+mn-ea"/>
                          <a:ea typeface="+mn-ea"/>
                        </a:rPr>
                        <a:t>对各种边界数据的输入，是否引起系统</a:t>
                      </a:r>
                      <a:r>
                        <a:rPr lang="zh-CN" sz="1400" kern="100" dirty="0" smtClean="0">
                          <a:solidFill>
                            <a:schemeClr val="bg1"/>
                          </a:solidFill>
                          <a:effectLst/>
                          <a:latin typeface="+mn-ea"/>
                          <a:ea typeface="+mn-ea"/>
                        </a:rPr>
                        <a:t>异常</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rgbClr val="005499"/>
                    </a:solidFill>
                  </a:tcPr>
                </a:tc>
              </a:tr>
            </a:tbl>
          </a:graphicData>
        </a:graphic>
      </p:graphicFrame>
      <p:sp>
        <p:nvSpPr>
          <p:cNvPr id="19" name="文本框 693"/>
          <p:cNvSpPr txBox="1"/>
          <p:nvPr/>
        </p:nvSpPr>
        <p:spPr>
          <a:xfrm>
            <a:off x="670279" y="3429794"/>
            <a:ext cx="9972794" cy="40343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altLang="en-US" sz="1050" kern="100" dirty="0" smtClean="0">
                <a:latin typeface="Times New Roman" panose="02020603050405020304" pitchFamily="18" charset="0"/>
                <a:ea typeface="宋体" panose="02010600030101010101" pitchFamily="2" charset="-122"/>
                <a:cs typeface="Times New Roman" panose="02020603050405020304" pitchFamily="18" charset="0"/>
              </a:rPr>
              <a:t>表 </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6-2 </a:t>
            </a:r>
            <a:r>
              <a:rPr lang="zh-CN" altLang="en-US" sz="1050" kern="100" dirty="0" smtClean="0">
                <a:latin typeface="Times New Roman" panose="02020603050405020304" pitchFamily="18" charset="0"/>
                <a:ea typeface="宋体" panose="02010600030101010101" pitchFamily="2" charset="-122"/>
                <a:cs typeface="Times New Roman" panose="02020603050405020304" pitchFamily="18" charset="0"/>
              </a:rPr>
              <a:t>功能测试</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目标</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 name="文本框 19"/>
          <p:cNvSpPr txBox="1"/>
          <p:nvPr/>
        </p:nvSpPr>
        <p:spPr>
          <a:xfrm>
            <a:off x="660380" y="3787503"/>
            <a:ext cx="1723549" cy="51886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sz="2000" dirty="0" smtClean="0"/>
              <a:t>测试用例查看</a:t>
            </a:r>
            <a:endParaRPr lang="en-US" altLang="zh-CN" sz="2000" dirty="0"/>
          </a:p>
        </p:txBody>
      </p:sp>
      <p:sp>
        <p:nvSpPr>
          <p:cNvPr id="33" name="文本框 32"/>
          <p:cNvSpPr txBox="1"/>
          <p:nvPr/>
        </p:nvSpPr>
        <p:spPr>
          <a:xfrm>
            <a:off x="660380" y="5188855"/>
            <a:ext cx="1723549" cy="51886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sz="2000" dirty="0" smtClean="0"/>
              <a:t>功能测试结果</a:t>
            </a:r>
            <a:endParaRPr lang="en-US" altLang="zh-CN" sz="2000" dirty="0"/>
          </a:p>
        </p:txBody>
      </p:sp>
      <p:sp>
        <p:nvSpPr>
          <p:cNvPr id="34" name="文本框 33"/>
          <p:cNvSpPr txBox="1"/>
          <p:nvPr/>
        </p:nvSpPr>
        <p:spPr>
          <a:xfrm>
            <a:off x="679944" y="5651090"/>
            <a:ext cx="11059438" cy="338554"/>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pPr lvl="0">
              <a:lnSpc>
                <a:spcPct val="100000"/>
              </a:lnSpc>
            </a:pPr>
            <a:r>
              <a:rPr lang="zh-CN" altLang="en-US" sz="1600" b="0" dirty="0">
                <a:solidFill>
                  <a:schemeClr val="bg1">
                    <a:lumMod val="50000"/>
                  </a:schemeClr>
                </a:solidFill>
                <a:latin typeface="Arial" pitchFamily="34" charset="0"/>
                <a:ea typeface="微软雅黑" pitchFamily="34" charset="-122"/>
              </a:rPr>
              <a:t>从测试结果所反应的情况来看，实验室管理、实验教学管理、个人管理、公告管理和成员管理这五大系统</a:t>
            </a:r>
            <a:r>
              <a:rPr lang="zh-CN" altLang="en-US" sz="1600" b="0" dirty="0" smtClean="0">
                <a:solidFill>
                  <a:schemeClr val="bg1">
                    <a:lumMod val="50000"/>
                  </a:schemeClr>
                </a:solidFill>
                <a:latin typeface="Arial" pitchFamily="34" charset="0"/>
                <a:ea typeface="微软雅黑" pitchFamily="34" charset="-122"/>
              </a:rPr>
              <a:t>功能 运行</a:t>
            </a:r>
            <a:r>
              <a:rPr lang="zh-CN" altLang="en-US" sz="1600" b="0" dirty="0">
                <a:solidFill>
                  <a:schemeClr val="bg1">
                    <a:lumMod val="50000"/>
                  </a:schemeClr>
                </a:solidFill>
                <a:latin typeface="Arial" pitchFamily="34" charset="0"/>
                <a:ea typeface="微软雅黑" pitchFamily="34" charset="-122"/>
              </a:rPr>
              <a:t>正常。</a:t>
            </a:r>
          </a:p>
        </p:txBody>
      </p:sp>
      <p:grpSp>
        <p:nvGrpSpPr>
          <p:cNvPr id="35" name="组合 34"/>
          <p:cNvGrpSpPr/>
          <p:nvPr/>
        </p:nvGrpSpPr>
        <p:grpSpPr>
          <a:xfrm>
            <a:off x="11371719" y="6308726"/>
            <a:ext cx="826631" cy="549275"/>
            <a:chOff x="9868845" y="-64101"/>
            <a:chExt cx="826630" cy="549275"/>
          </a:xfrm>
        </p:grpSpPr>
        <p:sp>
          <p:nvSpPr>
            <p:cNvPr id="36" name="矩形 35"/>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18</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783223" y="4367149"/>
            <a:ext cx="1063795" cy="745254"/>
            <a:chOff x="1709739" y="2636838"/>
            <a:chExt cx="1590160" cy="1584325"/>
          </a:xfrm>
          <a:effectLst/>
        </p:grpSpPr>
        <p:sp>
          <p:nvSpPr>
            <p:cNvPr id="22" name="Freeform 6">
              <a:hlinkClick r:id="rId5" action="ppaction://hlinkfile"/>
            </p:cNvPr>
            <p:cNvSpPr>
              <a:spLocks/>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3" name="Freeform 7">
              <a:hlinkClick r:id="rId5" action="ppaction://hlinkfile"/>
            </p:cNvPr>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4" name="Freeform 8">
              <a:hlinkClick r:id="rId5" action="ppaction://hlinkfile"/>
            </p:cNvPr>
            <p:cNvSpPr>
              <a:spLocks/>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5" name="Freeform 9">
              <a:hlinkClick r:id="rId5" action="ppaction://hlinkfile"/>
            </p:cNvPr>
            <p:cNvSpPr>
              <a:spLocks/>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6" name="Freeform 10">
              <a:hlinkClick r:id="rId5" action="ppaction://hlinkfile"/>
            </p:cNvPr>
            <p:cNvSpPr>
              <a:spLocks/>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29" name="Freeform 11">
              <a:hlinkClick r:id="rId5" action="ppaction://hlinkfile"/>
            </p:cNvPr>
            <p:cNvSpPr>
              <a:spLocks/>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30" name="Freeform 12">
              <a:hlinkClick r:id="rId5" action="ppaction://hlinkfile"/>
            </p:cNvPr>
            <p:cNvSpPr>
              <a:spLocks/>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31" name="Freeform 13">
              <a:hlinkClick r:id="rId5" action="ppaction://hlinkfile"/>
            </p:cNvPr>
            <p:cNvSpPr>
              <a:spLocks/>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sp>
          <p:nvSpPr>
            <p:cNvPr id="32" name="Freeform 14">
              <a:hlinkClick r:id="rId5" action="ppaction://hlinkfile"/>
            </p:cNvPr>
            <p:cNvSpPr>
              <a:spLocks/>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solidFill>
              <a:srgbClr val="0174A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HK" altLang="en-US" b="1"/>
            </a:p>
          </p:txBody>
        </p:sp>
      </p:grpSp>
    </p:spTree>
    <p:extLst>
      <p:ext uri="{BB962C8B-B14F-4D97-AF65-F5344CB8AC3E}">
        <p14:creationId xmlns:p14="http://schemas.microsoft.com/office/powerpoint/2010/main" val="39782569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inVertical)">
                                      <p:cBhvr>
                                        <p:cTn id="15" dur="500"/>
                                        <p:tgtEl>
                                          <p:spTgt spid="20"/>
                                        </p:tgtEl>
                                      </p:cBhvr>
                                    </p:animEffect>
                                  </p:childTnLst>
                                </p:cTn>
                              </p:par>
                            </p:childTnLst>
                          </p:cTn>
                        </p:par>
                        <p:par>
                          <p:cTn id="16" fill="hold">
                            <p:stCondLst>
                              <p:cond delay="500"/>
                            </p:stCondLst>
                            <p:childTnLst>
                              <p:par>
                                <p:cTn id="17" presetID="16" presetClass="entr" presetSubtype="21"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par>
                          <p:cTn id="20" fill="hold">
                            <p:stCondLst>
                              <p:cond delay="1000"/>
                            </p:stCondLst>
                            <p:childTnLst>
                              <p:par>
                                <p:cTn id="21" presetID="26" presetClass="emph" presetSubtype="0" repeatCount="indefinite" fill="hold" nodeType="afterEffect">
                                  <p:stCondLst>
                                    <p:cond delay="0"/>
                                  </p:stCondLst>
                                  <p:endCondLst>
                                    <p:cond evt="onNext" delay="0">
                                      <p:tgtEl>
                                        <p:sldTgt/>
                                      </p:tgtEl>
                                    </p:cond>
                                  </p:endCondLst>
                                  <p:childTnLst>
                                    <p:animEffect transition="out" filter="fade">
                                      <p:cBhvr>
                                        <p:cTn id="22" dur="500" tmFilter="0, 0; .2, .5; .8, .5; 1, 0"/>
                                        <p:tgtEl>
                                          <p:spTgt spid="21"/>
                                        </p:tgtEl>
                                      </p:cBhvr>
                                    </p:animEffect>
                                    <p:animScale>
                                      <p:cBhvr>
                                        <p:cTn id="23" dur="250" autoRev="1" fill="hold"/>
                                        <p:tgtEl>
                                          <p:spTgt spid="21"/>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33">
                                            <p:txEl>
                                              <p:pRg st="0" end="0"/>
                                            </p:txEl>
                                          </p:spTgt>
                                        </p:tgtEl>
                                        <p:attrNameLst>
                                          <p:attrName>style.visibility</p:attrName>
                                        </p:attrNameLst>
                                      </p:cBhvr>
                                      <p:to>
                                        <p:strVal val="visible"/>
                                      </p:to>
                                    </p:set>
                                    <p:animEffect transition="in" filter="barn(inVertical)">
                                      <p:cBhvr>
                                        <p:cTn id="28" dur="500"/>
                                        <p:tgtEl>
                                          <p:spTgt spid="33">
                                            <p:txEl>
                                              <p:pRg st="0" end="0"/>
                                            </p:txEl>
                                          </p:spTgt>
                                        </p:tgtEl>
                                      </p:cBhvr>
                                    </p:animEffect>
                                  </p:childTnLst>
                                </p:cTn>
                              </p:par>
                            </p:childTnLst>
                          </p:cTn>
                        </p:par>
                        <p:par>
                          <p:cTn id="29" fill="hold">
                            <p:stCondLst>
                              <p:cond delay="500"/>
                            </p:stCondLst>
                            <p:childTnLst>
                              <p:par>
                                <p:cTn id="30" presetID="16" presetClass="entr" presetSubtype="21" fill="hold" grpId="0" nodeType="afterEffect">
                                  <p:stCondLst>
                                    <p:cond delay="250"/>
                                  </p:stCondLst>
                                  <p:childTnLst>
                                    <p:set>
                                      <p:cBhvr>
                                        <p:cTn id="31" dur="1" fill="hold">
                                          <p:stCondLst>
                                            <p:cond delay="0"/>
                                          </p:stCondLst>
                                        </p:cTn>
                                        <p:tgtEl>
                                          <p:spTgt spid="34"/>
                                        </p:tgtEl>
                                        <p:attrNameLst>
                                          <p:attrName>style.visibility</p:attrName>
                                        </p:attrNameLst>
                                      </p:cBhvr>
                                      <p:to>
                                        <p:strVal val="visible"/>
                                      </p:to>
                                    </p:set>
                                    <p:animEffect transition="in" filter="barn(inVertical)">
                                      <p:cBhvr>
                                        <p:cTn id="3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3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7" name="TextBox 26"/>
          <p:cNvSpPr txBox="1"/>
          <p:nvPr/>
        </p:nvSpPr>
        <p:spPr>
          <a:xfrm>
            <a:off x="10643073" y="323247"/>
            <a:ext cx="152479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成果与展望</a:t>
            </a:r>
          </a:p>
        </p:txBody>
      </p:sp>
      <p:sp>
        <p:nvSpPr>
          <p:cNvPr id="28" name="TextBox 27"/>
          <p:cNvSpPr txBox="1"/>
          <p:nvPr/>
        </p:nvSpPr>
        <p:spPr>
          <a:xfrm>
            <a:off x="5124288" y="336774"/>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554559" y="1034687"/>
            <a:ext cx="3010761"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系统测试 </a:t>
            </a:r>
            <a:r>
              <a:rPr lang="zh-CN" altLang="en-US" sz="2000" b="0" dirty="0" smtClean="0"/>
              <a:t>之性能测试</a:t>
            </a:r>
            <a:endParaRPr lang="en-US" altLang="zh-CN" sz="2000" b="0" dirty="0"/>
          </a:p>
        </p:txBody>
      </p:sp>
      <p:grpSp>
        <p:nvGrpSpPr>
          <p:cNvPr id="64" name="组合 63"/>
          <p:cNvGrpSpPr/>
          <p:nvPr/>
        </p:nvGrpSpPr>
        <p:grpSpPr>
          <a:xfrm>
            <a:off x="8840664" y="322575"/>
            <a:ext cx="1802409" cy="707886"/>
            <a:chOff x="2693556" y="519298"/>
            <a:chExt cx="1802407" cy="707886"/>
          </a:xfrm>
        </p:grpSpPr>
        <p:sp>
          <p:nvSpPr>
            <p:cNvPr id="65" name="TextBox 15"/>
            <p:cNvSpPr txBox="1"/>
            <p:nvPr/>
          </p:nvSpPr>
          <p:spPr>
            <a:xfrm>
              <a:off x="2818302" y="519298"/>
              <a:ext cx="1677661" cy="707886"/>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实现与测试</a:t>
              </a:r>
              <a:endParaRPr lang="zh-CN" altLang="en-US" sz="2000" b="1" dirty="0">
                <a:solidFill>
                  <a:srgbClr val="005499"/>
                </a:solidFill>
                <a:latin typeface="微软雅黑" panose="020B0503020204020204" pitchFamily="34" charset="-122"/>
              </a:endParaRPr>
            </a:p>
            <a:p>
              <a:endParaRPr lang="zh-CN" altLang="en-US" sz="2000" b="1" dirty="0">
                <a:solidFill>
                  <a:srgbClr val="005499"/>
                </a:solidFill>
                <a:latin typeface="微软雅黑" panose="020B0503020204020204" pitchFamily="34" charset="-122"/>
              </a:endParaRP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sp>
        <p:nvSpPr>
          <p:cNvPr id="69" name="TextBox 22"/>
          <p:cNvSpPr txBox="1"/>
          <p:nvPr/>
        </p:nvSpPr>
        <p:spPr>
          <a:xfrm>
            <a:off x="7340829" y="322575"/>
            <a:ext cx="124938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系统</a:t>
            </a:r>
            <a:r>
              <a:rPr lang="zh-CN" altLang="en-US" sz="2000" dirty="0" smtClean="0">
                <a:solidFill>
                  <a:srgbClr val="005499"/>
                </a:solidFill>
                <a:latin typeface="微软雅黑" panose="020B0503020204020204" pitchFamily="34" charset="-122"/>
              </a:rPr>
              <a:t>架构</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693"/>
          <p:cNvSpPr txBox="1"/>
          <p:nvPr/>
        </p:nvSpPr>
        <p:spPr>
          <a:xfrm>
            <a:off x="665943" y="3213770"/>
            <a:ext cx="9842998" cy="40343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表</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 6-3 </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性能</a:t>
            </a:r>
            <a:r>
              <a:rPr lang="zh-CN" altLang="en-US" sz="1050" kern="100" dirty="0" smtClean="0">
                <a:latin typeface="Times New Roman" panose="02020603050405020304" pitchFamily="18" charset="0"/>
                <a:ea typeface="宋体" panose="02010600030101010101" pitchFamily="2" charset="-122"/>
                <a:cs typeface="Times New Roman" panose="02020603050405020304" pitchFamily="18" charset="0"/>
              </a:rPr>
              <a:t>测试</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目标</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表格 5"/>
          <p:cNvGraphicFramePr>
            <a:graphicFrameLocks noGrp="1"/>
          </p:cNvGraphicFramePr>
          <p:nvPr>
            <p:extLst>
              <p:ext uri="{D42A27DB-BD31-4B8C-83A1-F6EECF244321}">
                <p14:modId xmlns:p14="http://schemas.microsoft.com/office/powerpoint/2010/main" val="2675624396"/>
              </p:ext>
            </p:extLst>
          </p:nvPr>
        </p:nvGraphicFramePr>
        <p:xfrm>
          <a:off x="636977" y="3501802"/>
          <a:ext cx="10006096" cy="1560247"/>
        </p:xfrm>
        <a:graphic>
          <a:graphicData uri="http://schemas.openxmlformats.org/drawingml/2006/table">
            <a:tbl>
              <a:tblPr firstRow="1" firstCol="1" bandRow="1">
                <a:tableStyleId>{5C22544A-7EE6-4342-B048-85BDC9FD1C3A}</a:tableStyleId>
              </a:tblPr>
              <a:tblGrid>
                <a:gridCol w="2500937"/>
                <a:gridCol w="2500937"/>
                <a:gridCol w="2502111"/>
                <a:gridCol w="2502111"/>
              </a:tblGrid>
              <a:tr h="258697">
                <a:tc>
                  <a:txBody>
                    <a:bodyPr/>
                    <a:lstStyle/>
                    <a:p>
                      <a:pPr indent="127000" algn="just">
                        <a:lnSpc>
                          <a:spcPts val="2000"/>
                        </a:lnSpc>
                        <a:spcBef>
                          <a:spcPts val="600"/>
                        </a:spcBef>
                        <a:spcAft>
                          <a:spcPts val="0"/>
                        </a:spcAft>
                      </a:pPr>
                      <a:r>
                        <a:rPr lang="zh-CN" sz="1400" b="0" kern="0" dirty="0">
                          <a:effectLst/>
                          <a:latin typeface="+mn-ea"/>
                          <a:ea typeface="+mn-ea"/>
                        </a:rPr>
                        <a:t>指标选项</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a:effectLst/>
                          <a:latin typeface="+mn-ea"/>
                          <a:ea typeface="+mn-ea"/>
                        </a:rPr>
                        <a:t>预期需求</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测试结果</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完成情况</a:t>
                      </a:r>
                      <a:endParaRPr lang="zh-CN" sz="1400" b="0" kern="100" dirty="0">
                        <a:effectLst/>
                        <a:latin typeface="+mn-ea"/>
                        <a:ea typeface="+mn-ea"/>
                      </a:endParaRPr>
                    </a:p>
                  </a:txBody>
                  <a:tcPr marL="68580" marR="68580" marT="0" marB="0"/>
                </a:tc>
              </a:tr>
              <a:tr h="260310">
                <a:tc>
                  <a:txBody>
                    <a:bodyPr/>
                    <a:lstStyle/>
                    <a:p>
                      <a:pPr indent="127000" algn="just">
                        <a:lnSpc>
                          <a:spcPts val="2000"/>
                        </a:lnSpc>
                        <a:spcBef>
                          <a:spcPts val="600"/>
                        </a:spcBef>
                        <a:spcAft>
                          <a:spcPts val="0"/>
                        </a:spcAft>
                      </a:pPr>
                      <a:r>
                        <a:rPr lang="zh-CN" sz="1400" b="0" kern="0" dirty="0">
                          <a:effectLst/>
                          <a:latin typeface="+mn-ea"/>
                          <a:ea typeface="+mn-ea"/>
                        </a:rPr>
                        <a:t>平均访问时延</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a:t>
                      </a:r>
                      <a:r>
                        <a:rPr lang="en-US" sz="1400" b="0" kern="0" dirty="0">
                          <a:effectLst/>
                          <a:latin typeface="+mn-ea"/>
                          <a:ea typeface="+mn-ea"/>
                        </a:rPr>
                        <a:t> 4</a:t>
                      </a:r>
                      <a:r>
                        <a:rPr lang="zh-CN" sz="1400" b="0" kern="0" dirty="0">
                          <a:effectLst/>
                          <a:latin typeface="+mn-ea"/>
                          <a:ea typeface="+mn-ea"/>
                        </a:rPr>
                        <a:t>秒</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en-US" sz="1400" b="0" kern="0" dirty="0">
                          <a:effectLst/>
                          <a:latin typeface="+mn-ea"/>
                          <a:ea typeface="+mn-ea"/>
                        </a:rPr>
                        <a:t>3</a:t>
                      </a:r>
                      <a:r>
                        <a:rPr lang="zh-CN" sz="1400" b="0" kern="0" dirty="0">
                          <a:effectLst/>
                          <a:latin typeface="+mn-ea"/>
                          <a:ea typeface="+mn-ea"/>
                        </a:rPr>
                        <a:t>秒</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超预期</a:t>
                      </a:r>
                      <a:endParaRPr lang="zh-CN" sz="1400" b="0" kern="100" dirty="0">
                        <a:effectLst/>
                        <a:latin typeface="+mn-ea"/>
                        <a:ea typeface="+mn-ea"/>
                      </a:endParaRPr>
                    </a:p>
                  </a:txBody>
                  <a:tcPr marL="68580" marR="68580" marT="0" marB="0"/>
                </a:tc>
              </a:tr>
              <a:tr h="260310">
                <a:tc>
                  <a:txBody>
                    <a:bodyPr/>
                    <a:lstStyle/>
                    <a:p>
                      <a:pPr indent="127000" algn="just">
                        <a:lnSpc>
                          <a:spcPts val="2000"/>
                        </a:lnSpc>
                        <a:spcBef>
                          <a:spcPts val="600"/>
                        </a:spcBef>
                        <a:spcAft>
                          <a:spcPts val="0"/>
                        </a:spcAft>
                      </a:pPr>
                      <a:r>
                        <a:rPr lang="zh-CN" sz="1400" b="0" kern="0" dirty="0">
                          <a:effectLst/>
                          <a:latin typeface="+mn-ea"/>
                          <a:ea typeface="+mn-ea"/>
                        </a:rPr>
                        <a:t>最大访问时延</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a:t>
                      </a:r>
                      <a:r>
                        <a:rPr lang="en-US" sz="1400" b="0" kern="0" dirty="0">
                          <a:effectLst/>
                          <a:latin typeface="+mn-ea"/>
                          <a:ea typeface="+mn-ea"/>
                        </a:rPr>
                        <a:t> 8</a:t>
                      </a:r>
                      <a:r>
                        <a:rPr lang="zh-CN" sz="1400" b="0" kern="0" dirty="0">
                          <a:effectLst/>
                          <a:latin typeface="+mn-ea"/>
                          <a:ea typeface="+mn-ea"/>
                        </a:rPr>
                        <a:t>秒</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en-US" sz="1400" b="0" kern="0">
                          <a:effectLst/>
                          <a:latin typeface="+mn-ea"/>
                          <a:ea typeface="+mn-ea"/>
                        </a:rPr>
                        <a:t>6</a:t>
                      </a:r>
                      <a:r>
                        <a:rPr lang="zh-CN" sz="1400" b="0" kern="0">
                          <a:effectLst/>
                          <a:latin typeface="+mn-ea"/>
                          <a:ea typeface="+mn-ea"/>
                        </a:rPr>
                        <a:t>秒</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超预期</a:t>
                      </a:r>
                      <a:endParaRPr lang="zh-CN" sz="1400" b="0" kern="100" dirty="0">
                        <a:effectLst/>
                        <a:latin typeface="+mn-ea"/>
                        <a:ea typeface="+mn-ea"/>
                      </a:endParaRPr>
                    </a:p>
                  </a:txBody>
                  <a:tcPr marL="68580" marR="68580" marT="0" marB="0"/>
                </a:tc>
              </a:tr>
              <a:tr h="260310">
                <a:tc>
                  <a:txBody>
                    <a:bodyPr/>
                    <a:lstStyle/>
                    <a:p>
                      <a:pPr indent="127000" algn="just">
                        <a:lnSpc>
                          <a:spcPts val="2000"/>
                        </a:lnSpc>
                        <a:spcBef>
                          <a:spcPts val="600"/>
                        </a:spcBef>
                        <a:spcAft>
                          <a:spcPts val="0"/>
                        </a:spcAft>
                      </a:pPr>
                      <a:r>
                        <a:rPr lang="zh-CN" sz="1400" b="0" kern="0" dirty="0">
                          <a:effectLst/>
                          <a:latin typeface="+mn-ea"/>
                          <a:ea typeface="+mn-ea"/>
                        </a:rPr>
                        <a:t>服务器并发连接数量</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a:effectLst/>
                          <a:latin typeface="+mn-ea"/>
                          <a:ea typeface="+mn-ea"/>
                        </a:rPr>
                        <a:t>≥</a:t>
                      </a:r>
                      <a:r>
                        <a:rPr lang="en-US" sz="1400" b="0" kern="0">
                          <a:effectLst/>
                          <a:latin typeface="+mn-ea"/>
                          <a:ea typeface="+mn-ea"/>
                        </a:rPr>
                        <a:t> 80</a:t>
                      </a:r>
                      <a:r>
                        <a:rPr lang="zh-CN" sz="1400" b="0" kern="0">
                          <a:effectLst/>
                          <a:latin typeface="+mn-ea"/>
                          <a:ea typeface="+mn-ea"/>
                        </a:rPr>
                        <a:t>万</a:t>
                      </a:r>
                      <a:r>
                        <a:rPr lang="en-US" sz="1400" b="0" kern="0">
                          <a:effectLst/>
                          <a:latin typeface="+mn-ea"/>
                          <a:ea typeface="+mn-ea"/>
                        </a:rPr>
                        <a:t>/s</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en-US" sz="1400" b="0" kern="0" dirty="0">
                          <a:effectLst/>
                          <a:latin typeface="+mn-ea"/>
                          <a:ea typeface="+mn-ea"/>
                        </a:rPr>
                        <a:t>80</a:t>
                      </a:r>
                      <a:r>
                        <a:rPr lang="zh-CN" sz="1400" b="0" kern="0" dirty="0">
                          <a:effectLst/>
                          <a:latin typeface="+mn-ea"/>
                          <a:ea typeface="+mn-ea"/>
                        </a:rPr>
                        <a:t>万</a:t>
                      </a:r>
                      <a:r>
                        <a:rPr lang="en-US" sz="1400" b="0" kern="0" dirty="0">
                          <a:effectLst/>
                          <a:latin typeface="+mn-ea"/>
                          <a:ea typeface="+mn-ea"/>
                        </a:rPr>
                        <a:t>/s</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a:effectLst/>
                          <a:latin typeface="+mn-ea"/>
                          <a:ea typeface="+mn-ea"/>
                        </a:rPr>
                        <a:t>达预期</a:t>
                      </a:r>
                      <a:endParaRPr lang="zh-CN" sz="1400" b="0" kern="100">
                        <a:effectLst/>
                        <a:latin typeface="+mn-ea"/>
                        <a:ea typeface="+mn-ea"/>
                      </a:endParaRPr>
                    </a:p>
                  </a:txBody>
                  <a:tcPr marL="68580" marR="68580" marT="0" marB="0"/>
                </a:tc>
              </a:tr>
              <a:tr h="260310">
                <a:tc>
                  <a:txBody>
                    <a:bodyPr/>
                    <a:lstStyle/>
                    <a:p>
                      <a:pPr indent="127000" algn="just">
                        <a:lnSpc>
                          <a:spcPts val="2000"/>
                        </a:lnSpc>
                        <a:spcBef>
                          <a:spcPts val="600"/>
                        </a:spcBef>
                        <a:spcAft>
                          <a:spcPts val="0"/>
                        </a:spcAft>
                      </a:pPr>
                      <a:r>
                        <a:rPr lang="zh-CN" sz="1400" b="0" kern="0" dirty="0">
                          <a:effectLst/>
                          <a:latin typeface="+mn-ea"/>
                          <a:ea typeface="+mn-ea"/>
                        </a:rPr>
                        <a:t>数据库容量</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a:effectLst/>
                          <a:latin typeface="+mn-ea"/>
                          <a:ea typeface="+mn-ea"/>
                        </a:rPr>
                        <a:t>＞ </a:t>
                      </a:r>
                      <a:r>
                        <a:rPr lang="en-US" sz="1400" b="0" kern="0">
                          <a:effectLst/>
                          <a:latin typeface="+mn-ea"/>
                          <a:ea typeface="+mn-ea"/>
                        </a:rPr>
                        <a:t>5G</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en-US" sz="1400" b="0" kern="0">
                          <a:effectLst/>
                          <a:latin typeface="+mn-ea"/>
                          <a:ea typeface="+mn-ea"/>
                        </a:rPr>
                        <a:t>10G</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a:effectLst/>
                          <a:latin typeface="+mn-ea"/>
                          <a:ea typeface="+mn-ea"/>
                        </a:rPr>
                        <a:t>超预期</a:t>
                      </a:r>
                      <a:endParaRPr lang="zh-CN" sz="1400" b="0" kern="100">
                        <a:effectLst/>
                        <a:latin typeface="+mn-ea"/>
                        <a:ea typeface="+mn-ea"/>
                      </a:endParaRPr>
                    </a:p>
                  </a:txBody>
                  <a:tcPr marL="68580" marR="68580" marT="0" marB="0"/>
                </a:tc>
              </a:tr>
              <a:tr h="260310">
                <a:tc>
                  <a:txBody>
                    <a:bodyPr/>
                    <a:lstStyle/>
                    <a:p>
                      <a:pPr indent="127000" algn="just">
                        <a:lnSpc>
                          <a:spcPts val="2000"/>
                        </a:lnSpc>
                        <a:spcBef>
                          <a:spcPts val="600"/>
                        </a:spcBef>
                        <a:spcAft>
                          <a:spcPts val="0"/>
                        </a:spcAft>
                      </a:pPr>
                      <a:r>
                        <a:rPr lang="zh-CN" sz="1400" b="0" kern="0" dirty="0">
                          <a:effectLst/>
                          <a:latin typeface="+mn-ea"/>
                          <a:ea typeface="+mn-ea"/>
                        </a:rPr>
                        <a:t>服务器吞吐量</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 </a:t>
                      </a:r>
                      <a:r>
                        <a:rPr lang="en-US" sz="1400" b="0" kern="0" dirty="0">
                          <a:effectLst/>
                          <a:latin typeface="+mn-ea"/>
                          <a:ea typeface="+mn-ea"/>
                        </a:rPr>
                        <a:t>800MB/s</a:t>
                      </a:r>
                      <a:endParaRPr lang="zh-CN" sz="1400" b="0" kern="100" dirty="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en-US" sz="1400" b="0" kern="0">
                          <a:effectLst/>
                          <a:latin typeface="+mn-ea"/>
                          <a:ea typeface="+mn-ea"/>
                        </a:rPr>
                        <a:t>1000MB/s</a:t>
                      </a:r>
                      <a:endParaRPr lang="zh-CN" sz="1400" b="0" kern="100">
                        <a:effectLst/>
                        <a:latin typeface="+mn-ea"/>
                        <a:ea typeface="+mn-ea"/>
                      </a:endParaRPr>
                    </a:p>
                  </a:txBody>
                  <a:tcPr marL="68580" marR="68580" marT="0" marB="0"/>
                </a:tc>
                <a:tc>
                  <a:txBody>
                    <a:bodyPr/>
                    <a:lstStyle/>
                    <a:p>
                      <a:pPr indent="127000" algn="just">
                        <a:lnSpc>
                          <a:spcPts val="2000"/>
                        </a:lnSpc>
                        <a:spcBef>
                          <a:spcPts val="600"/>
                        </a:spcBef>
                        <a:spcAft>
                          <a:spcPts val="0"/>
                        </a:spcAft>
                      </a:pPr>
                      <a:r>
                        <a:rPr lang="zh-CN" sz="1400" b="0" kern="0" dirty="0">
                          <a:effectLst/>
                          <a:latin typeface="+mn-ea"/>
                          <a:ea typeface="+mn-ea"/>
                        </a:rPr>
                        <a:t>超预期</a:t>
                      </a:r>
                      <a:endParaRPr lang="zh-CN" sz="1400" b="0" kern="100" dirty="0">
                        <a:effectLst/>
                        <a:latin typeface="+mn-ea"/>
                        <a:ea typeface="+mn-ea"/>
                      </a:endParaRPr>
                    </a:p>
                  </a:txBody>
                  <a:tcPr marL="68580" marR="68580" marT="0" marB="0"/>
                </a:tc>
              </a:tr>
            </a:tbl>
          </a:graphicData>
        </a:graphic>
      </p:graphicFrame>
      <p:sp>
        <p:nvSpPr>
          <p:cNvPr id="21" name="文本框 693"/>
          <p:cNvSpPr txBox="1"/>
          <p:nvPr/>
        </p:nvSpPr>
        <p:spPr>
          <a:xfrm>
            <a:off x="665943" y="5081091"/>
            <a:ext cx="9842998" cy="403430"/>
          </a:xfrm>
          <a:prstGeom prst="rect">
            <a:avLst/>
          </a:prstGeom>
          <a:solidFill>
            <a:prstClr val="white"/>
          </a:solidFill>
          <a:ln>
            <a:noFill/>
          </a:ln>
          <a:effectLst/>
        </p:spPr>
        <p:txBody>
          <a:bodyPr rot="0" spcFirstLastPara="0" vert="horz" wrap="square" lIns="0" tIns="0" rIns="0" bIns="0" numCol="1" spcCol="0" rtlCol="0" fromWordArt="0" anchor="t" anchorCtr="0" forceAA="0" compatLnSpc="1">
            <a:prstTxWarp prst="textNoShape">
              <a:avLst/>
            </a:prstTxWarp>
            <a:noAutofit/>
          </a:bodyPr>
          <a:lstStyle/>
          <a:p>
            <a:pPr algn="ctr">
              <a:lnSpc>
                <a:spcPts val="2000"/>
              </a:lnSpc>
              <a:spcBef>
                <a:spcPts val="600"/>
              </a:spcBef>
              <a:spcAft>
                <a:spcPts val="600"/>
              </a:spcAft>
              <a:tabLst>
                <a:tab pos="1774825" algn="l"/>
                <a:tab pos="2637155" algn="ctr"/>
              </a:tabLst>
            </a:pPr>
            <a:r>
              <a:rPr lang="zh-CN"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图</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表</a:t>
            </a:r>
            <a:r>
              <a:rPr lang="en-US" sz="1050" kern="100" dirty="0" smtClean="0">
                <a:effectLst/>
                <a:latin typeface="Times New Roman" panose="02020603050405020304" pitchFamily="18" charset="0"/>
                <a:ea typeface="宋体" panose="02010600030101010101" pitchFamily="2" charset="-122"/>
                <a:cs typeface="Times New Roman" panose="02020603050405020304" pitchFamily="18" charset="0"/>
              </a:rPr>
              <a:t>6-4 </a:t>
            </a:r>
            <a:r>
              <a:rPr lang="zh-CN" altLang="en-US" sz="1050" kern="100" dirty="0">
                <a:latin typeface="Times New Roman" panose="02020603050405020304" pitchFamily="18" charset="0"/>
                <a:ea typeface="宋体" panose="02010600030101010101" pitchFamily="2" charset="-122"/>
                <a:cs typeface="Times New Roman" panose="02020603050405020304" pitchFamily="18" charset="0"/>
              </a:rPr>
              <a:t>性能</a:t>
            </a:r>
            <a:r>
              <a:rPr lang="zh-CN" altLang="en-US" sz="1050" kern="100" dirty="0" smtClean="0">
                <a:latin typeface="Times New Roman" panose="02020603050405020304" pitchFamily="18" charset="0"/>
                <a:ea typeface="宋体" panose="02010600030101010101" pitchFamily="2" charset="-122"/>
                <a:cs typeface="Times New Roman" panose="02020603050405020304" pitchFamily="18" charset="0"/>
              </a:rPr>
              <a:t>测试结果</a:t>
            </a:r>
            <a:endParaRPr lang="zh-CN" sz="105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2" name="文本框 21"/>
          <p:cNvSpPr txBox="1"/>
          <p:nvPr/>
        </p:nvSpPr>
        <p:spPr>
          <a:xfrm>
            <a:off x="543097" y="5150835"/>
            <a:ext cx="1723549" cy="579646"/>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sz="2000" dirty="0"/>
              <a:t>性能</a:t>
            </a:r>
            <a:r>
              <a:rPr lang="zh-CN" altLang="en-US" sz="2000" dirty="0" smtClean="0"/>
              <a:t>测试结果</a:t>
            </a:r>
            <a:endParaRPr lang="en-US" altLang="zh-CN" sz="2000" dirty="0"/>
          </a:p>
        </p:txBody>
      </p:sp>
      <p:sp>
        <p:nvSpPr>
          <p:cNvPr id="23" name="文本框 22"/>
          <p:cNvSpPr txBox="1"/>
          <p:nvPr/>
        </p:nvSpPr>
        <p:spPr>
          <a:xfrm>
            <a:off x="561974" y="5618008"/>
            <a:ext cx="7571303" cy="338554"/>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pPr lvl="0">
              <a:lnSpc>
                <a:spcPct val="100000"/>
              </a:lnSpc>
            </a:pPr>
            <a:r>
              <a:rPr lang="zh-CN" altLang="en-US" sz="1600" b="0" dirty="0">
                <a:solidFill>
                  <a:schemeClr val="bg1">
                    <a:lumMod val="50000"/>
                  </a:schemeClr>
                </a:solidFill>
                <a:latin typeface="Arial" pitchFamily="34" charset="0"/>
                <a:ea typeface="微软雅黑" pitchFamily="34" charset="-122"/>
              </a:rPr>
              <a:t>经过验证测试，系统已能够基本满足需求分析中所期望达到的各种</a:t>
            </a:r>
            <a:r>
              <a:rPr lang="zh-CN" altLang="en-US" sz="1600" b="0" dirty="0" smtClean="0">
                <a:solidFill>
                  <a:schemeClr val="bg1">
                    <a:lumMod val="50000"/>
                  </a:schemeClr>
                </a:solidFill>
                <a:latin typeface="Arial" pitchFamily="34" charset="0"/>
                <a:ea typeface="微软雅黑" pitchFamily="34" charset="-122"/>
              </a:rPr>
              <a:t>性能基本要求</a:t>
            </a:r>
            <a:r>
              <a:rPr lang="zh-CN" altLang="en-US" sz="1600" b="0" dirty="0">
                <a:solidFill>
                  <a:schemeClr val="bg1">
                    <a:lumMod val="50000"/>
                  </a:schemeClr>
                </a:solidFill>
                <a:latin typeface="Arial" pitchFamily="34" charset="0"/>
                <a:ea typeface="微软雅黑" pitchFamily="34" charset="-122"/>
              </a:rPr>
              <a:t>。</a:t>
            </a:r>
          </a:p>
        </p:txBody>
      </p:sp>
      <p:graphicFrame>
        <p:nvGraphicFramePr>
          <p:cNvPr id="24" name="表格 23"/>
          <p:cNvGraphicFramePr>
            <a:graphicFrameLocks noGrp="1"/>
          </p:cNvGraphicFramePr>
          <p:nvPr>
            <p:extLst>
              <p:ext uri="{D42A27DB-BD31-4B8C-83A1-F6EECF244321}">
                <p14:modId xmlns:p14="http://schemas.microsoft.com/office/powerpoint/2010/main" val="3367471332"/>
              </p:ext>
            </p:extLst>
          </p:nvPr>
        </p:nvGraphicFramePr>
        <p:xfrm>
          <a:off x="613119" y="1577977"/>
          <a:ext cx="9976647" cy="1600045"/>
        </p:xfrm>
        <a:graphic>
          <a:graphicData uri="http://schemas.openxmlformats.org/drawingml/2006/table">
            <a:tbl>
              <a:tblPr>
                <a:tableStyleId>{5C22544A-7EE6-4342-B048-85BDC9FD1C3A}</a:tableStyleId>
              </a:tblPr>
              <a:tblGrid>
                <a:gridCol w="2533728"/>
                <a:gridCol w="7442919"/>
              </a:tblGrid>
              <a:tr h="320009">
                <a:tc>
                  <a:txBody>
                    <a:bodyPr/>
                    <a:lstStyle/>
                    <a:p>
                      <a:pPr indent="0" algn="l">
                        <a:lnSpc>
                          <a:spcPts val="2000"/>
                        </a:lnSpc>
                        <a:spcAft>
                          <a:spcPts val="0"/>
                        </a:spcAft>
                      </a:pPr>
                      <a:r>
                        <a:rPr lang="x-none" sz="1400" kern="100" dirty="0">
                          <a:solidFill>
                            <a:schemeClr val="bg1"/>
                          </a:solidFill>
                          <a:effectLst/>
                          <a:latin typeface="+mn-ea"/>
                          <a:ea typeface="+mn-ea"/>
                        </a:rPr>
                        <a:t>测试</a:t>
                      </a:r>
                      <a:r>
                        <a:rPr lang="zh-CN" sz="1400" kern="100" dirty="0">
                          <a:solidFill>
                            <a:schemeClr val="bg1"/>
                          </a:solidFill>
                          <a:effectLst/>
                          <a:latin typeface="+mn-ea"/>
                          <a:ea typeface="+mn-ea"/>
                        </a:rPr>
                        <a:t>目标</a:t>
                      </a:r>
                      <a:r>
                        <a:rPr lang="x-none" sz="1400" kern="100" dirty="0">
                          <a:solidFill>
                            <a:schemeClr val="bg1"/>
                          </a:solidFill>
                          <a:effectLst/>
                          <a:latin typeface="+mn-ea"/>
                          <a:ea typeface="+mn-ea"/>
                        </a:rPr>
                        <a:t>：</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altLang="en-US" sz="1400" kern="100" dirty="0" smtClean="0">
                          <a:solidFill>
                            <a:schemeClr val="bg1"/>
                          </a:solidFill>
                          <a:effectLst/>
                          <a:latin typeface="+mn-ea"/>
                          <a:ea typeface="+mn-ea"/>
                        </a:rPr>
                        <a:t>无论预期工作量和还是可能出现的高密度工作量，都不会对系统服务器正常运行造成冲击</a:t>
                      </a:r>
                      <a:endParaRPr lang="zh-CN" altLang="en-US" sz="1400" kern="100" dirty="0">
                        <a:solidFill>
                          <a:schemeClr val="bg1"/>
                        </a:solidFill>
                        <a:effectLst/>
                        <a:latin typeface="+mn-ea"/>
                        <a:ea typeface="+mn-ea"/>
                      </a:endParaRPr>
                    </a:p>
                  </a:txBody>
                  <a:tcPr marL="68580" marR="68580" marT="0" marB="0" anchor="ctr">
                    <a:solidFill>
                      <a:srgbClr val="005499"/>
                    </a:solidFill>
                  </a:tcPr>
                </a:tc>
              </a:tr>
              <a:tr h="320009">
                <a:tc>
                  <a:txBody>
                    <a:bodyPr/>
                    <a:lstStyle/>
                    <a:p>
                      <a:pPr algn="l">
                        <a:lnSpc>
                          <a:spcPts val="2000"/>
                        </a:lnSpc>
                        <a:spcAft>
                          <a:spcPts val="0"/>
                        </a:spcAft>
                      </a:pPr>
                      <a:r>
                        <a:rPr lang="x-none" sz="1400" kern="100" dirty="0">
                          <a:solidFill>
                            <a:schemeClr val="bg1"/>
                          </a:solidFill>
                          <a:effectLst/>
                          <a:latin typeface="+mn-ea"/>
                          <a:ea typeface="+mn-ea"/>
                        </a:rPr>
                        <a:t>测试范围：</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altLang="en-US" sz="1400" kern="100" dirty="0" smtClean="0">
                          <a:solidFill>
                            <a:schemeClr val="bg1"/>
                          </a:solidFill>
                          <a:effectLst/>
                          <a:latin typeface="+mn-ea"/>
                          <a:ea typeface="+mn-ea"/>
                        </a:rPr>
                        <a:t>多个用户在同一时间内对实验室管理系统进行并发访问</a:t>
                      </a:r>
                      <a:endParaRPr lang="zh-CN" altLang="en-US" sz="1400" kern="100" dirty="0">
                        <a:solidFill>
                          <a:schemeClr val="bg1"/>
                        </a:solidFill>
                        <a:effectLst/>
                        <a:latin typeface="+mn-ea"/>
                        <a:ea typeface="+mn-ea"/>
                      </a:endParaRPr>
                    </a:p>
                  </a:txBody>
                  <a:tcPr marL="68580" marR="68580" marT="0" marB="0" anchor="ctr">
                    <a:solidFill>
                      <a:srgbClr val="005499"/>
                    </a:solidFill>
                  </a:tcPr>
                </a:tc>
              </a:tr>
              <a:tr h="320009">
                <a:tc>
                  <a:txBody>
                    <a:bodyPr/>
                    <a:lstStyle/>
                    <a:p>
                      <a:pPr algn="l">
                        <a:lnSpc>
                          <a:spcPts val="2000"/>
                        </a:lnSpc>
                        <a:spcAft>
                          <a:spcPts val="0"/>
                        </a:spcAft>
                      </a:pPr>
                      <a:r>
                        <a:rPr lang="x-none" sz="1400" kern="100" dirty="0">
                          <a:solidFill>
                            <a:schemeClr val="bg1"/>
                          </a:solidFill>
                          <a:effectLst/>
                          <a:latin typeface="+mn-ea"/>
                          <a:ea typeface="+mn-ea"/>
                        </a:rPr>
                        <a:t>测试</a:t>
                      </a:r>
                      <a:r>
                        <a:rPr lang="zh-CN" sz="1400" kern="100" dirty="0">
                          <a:solidFill>
                            <a:schemeClr val="bg1"/>
                          </a:solidFill>
                          <a:effectLst/>
                          <a:latin typeface="+mn-ea"/>
                          <a:ea typeface="+mn-ea"/>
                        </a:rPr>
                        <a:t>方法</a:t>
                      </a:r>
                      <a:r>
                        <a:rPr lang="x-none" sz="1400" kern="100" dirty="0">
                          <a:solidFill>
                            <a:schemeClr val="bg1"/>
                          </a:solidFill>
                          <a:effectLst/>
                          <a:latin typeface="+mn-ea"/>
                          <a:ea typeface="+mn-ea"/>
                        </a:rPr>
                        <a:t>：</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altLang="en-US" sz="1400" kern="100" dirty="0" smtClean="0">
                          <a:solidFill>
                            <a:schemeClr val="bg1"/>
                          </a:solidFill>
                          <a:effectLst/>
                          <a:latin typeface="+mn-ea"/>
                          <a:ea typeface="+mn-ea"/>
                        </a:rPr>
                        <a:t>让大量用户在同一时间内对验室管理系统进行登录操作和提交作业操作</a:t>
                      </a:r>
                      <a:endParaRPr lang="zh-CN" altLang="en-US" sz="1400" kern="100" dirty="0">
                        <a:solidFill>
                          <a:schemeClr val="bg1"/>
                        </a:solidFill>
                        <a:effectLst/>
                        <a:latin typeface="+mn-ea"/>
                        <a:ea typeface="+mn-ea"/>
                      </a:endParaRPr>
                    </a:p>
                  </a:txBody>
                  <a:tcPr marL="68580" marR="68580" marT="0" marB="0" anchor="ctr">
                    <a:solidFill>
                      <a:srgbClr val="005499"/>
                    </a:solidFill>
                  </a:tcPr>
                </a:tc>
              </a:tr>
              <a:tr h="320009">
                <a:tc>
                  <a:txBody>
                    <a:bodyPr/>
                    <a:lstStyle/>
                    <a:p>
                      <a:pPr algn="l">
                        <a:lnSpc>
                          <a:spcPts val="2000"/>
                        </a:lnSpc>
                        <a:spcAft>
                          <a:spcPts val="0"/>
                        </a:spcAft>
                      </a:pPr>
                      <a:r>
                        <a:rPr lang="zh-CN" sz="1400" kern="100" dirty="0">
                          <a:solidFill>
                            <a:schemeClr val="bg1"/>
                          </a:solidFill>
                          <a:effectLst/>
                          <a:latin typeface="+mn-ea"/>
                          <a:ea typeface="+mn-ea"/>
                        </a:rPr>
                        <a:t>合格</a:t>
                      </a:r>
                      <a:r>
                        <a:rPr lang="x-none" sz="1400" kern="100" dirty="0">
                          <a:solidFill>
                            <a:schemeClr val="bg1"/>
                          </a:solidFill>
                          <a:effectLst/>
                          <a:latin typeface="+mn-ea"/>
                          <a:ea typeface="+mn-ea"/>
                        </a:rPr>
                        <a:t>标准：</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altLang="en-US" sz="1400" kern="100" dirty="0" smtClean="0">
                          <a:solidFill>
                            <a:schemeClr val="bg1"/>
                          </a:solidFill>
                          <a:effectLst/>
                          <a:latin typeface="+mn-ea"/>
                          <a:ea typeface="+mn-ea"/>
                        </a:rPr>
                        <a:t>高密度工作量不会对系统正常运行造成冲击，不出现拒绝服务的情况</a:t>
                      </a:r>
                      <a:endParaRPr lang="zh-CN" altLang="en-US" sz="1400" kern="100" dirty="0">
                        <a:solidFill>
                          <a:schemeClr val="bg1"/>
                        </a:solidFill>
                        <a:effectLst/>
                        <a:latin typeface="+mn-ea"/>
                        <a:ea typeface="+mn-ea"/>
                      </a:endParaRPr>
                    </a:p>
                  </a:txBody>
                  <a:tcPr marL="68580" marR="68580" marT="0" marB="0" anchor="ctr">
                    <a:solidFill>
                      <a:srgbClr val="005499"/>
                    </a:solidFill>
                  </a:tcPr>
                </a:tc>
              </a:tr>
              <a:tr h="320009">
                <a:tc>
                  <a:txBody>
                    <a:bodyPr/>
                    <a:lstStyle/>
                    <a:p>
                      <a:pPr algn="l">
                        <a:lnSpc>
                          <a:spcPts val="2000"/>
                        </a:lnSpc>
                        <a:spcAft>
                          <a:spcPts val="0"/>
                        </a:spcAft>
                      </a:pPr>
                      <a:r>
                        <a:rPr lang="zh-CN" sz="1400" kern="100" dirty="0">
                          <a:solidFill>
                            <a:schemeClr val="bg1"/>
                          </a:solidFill>
                          <a:effectLst/>
                          <a:latin typeface="+mn-ea"/>
                          <a:ea typeface="+mn-ea"/>
                        </a:rPr>
                        <a:t>重点测试：</a:t>
                      </a:r>
                      <a:endParaRPr lang="zh-CN" sz="1400" kern="100" dirty="0">
                        <a:solidFill>
                          <a:schemeClr val="bg1"/>
                        </a:solidFill>
                        <a:effectLst/>
                        <a:latin typeface="+mn-ea"/>
                        <a:ea typeface="+mn-ea"/>
                        <a:cs typeface="Times New Roman" panose="02020603050405020304" pitchFamily="18" charset="0"/>
                      </a:endParaRPr>
                    </a:p>
                  </a:txBody>
                  <a:tcPr marL="68580" marR="68580" marT="0" marB="0" anchor="ctr">
                    <a:solidFill>
                      <a:schemeClr val="tx2"/>
                    </a:solidFill>
                  </a:tcPr>
                </a:tc>
                <a:tc>
                  <a:txBody>
                    <a:bodyPr/>
                    <a:lstStyle/>
                    <a:p>
                      <a:pPr algn="l">
                        <a:lnSpc>
                          <a:spcPts val="2000"/>
                        </a:lnSpc>
                        <a:spcAft>
                          <a:spcPts val="0"/>
                        </a:spcAft>
                      </a:pPr>
                      <a:r>
                        <a:rPr lang="zh-CN" altLang="en-US" sz="1400" kern="100" dirty="0" smtClean="0">
                          <a:solidFill>
                            <a:schemeClr val="bg1"/>
                          </a:solidFill>
                          <a:effectLst/>
                          <a:latin typeface="+mn-ea"/>
                          <a:ea typeface="+mn-ea"/>
                        </a:rPr>
                        <a:t>用户并发访问</a:t>
                      </a:r>
                      <a:endParaRPr lang="zh-CN" altLang="en-US" sz="1400" kern="100" dirty="0">
                        <a:solidFill>
                          <a:schemeClr val="bg1"/>
                        </a:solidFill>
                        <a:effectLst/>
                        <a:latin typeface="+mn-ea"/>
                        <a:ea typeface="+mn-ea"/>
                      </a:endParaRPr>
                    </a:p>
                  </a:txBody>
                  <a:tcPr marL="68580" marR="68580" marT="0" marB="0" anchor="ctr">
                    <a:solidFill>
                      <a:srgbClr val="005499"/>
                    </a:solidFill>
                  </a:tcPr>
                </a:tc>
              </a:tr>
            </a:tbl>
          </a:graphicData>
        </a:graphic>
      </p:graphicFrame>
      <p:grpSp>
        <p:nvGrpSpPr>
          <p:cNvPr id="25" name="组合 24"/>
          <p:cNvGrpSpPr/>
          <p:nvPr/>
        </p:nvGrpSpPr>
        <p:grpSpPr>
          <a:xfrm>
            <a:off x="11371719" y="6308726"/>
            <a:ext cx="826631" cy="549275"/>
            <a:chOff x="9868845" y="-64101"/>
            <a:chExt cx="826630" cy="549275"/>
          </a:xfrm>
        </p:grpSpPr>
        <p:sp>
          <p:nvSpPr>
            <p:cNvPr id="26" name="矩形 25"/>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19</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3790969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arn(inVertical)">
                                      <p:cBhvr>
                                        <p:cTn id="15" dur="500"/>
                                        <p:tgtEl>
                                          <p:spTgt spid="6"/>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animEffect transition="in" filter="barn(inVertical)">
                                      <p:cBhvr>
                                        <p:cTn id="23" dur="500"/>
                                        <p:tgtEl>
                                          <p:spTgt spid="22">
                                            <p:txEl>
                                              <p:pRg st="0" end="0"/>
                                            </p:txEl>
                                          </p:spTgt>
                                        </p:tgtEl>
                                      </p:cBhvr>
                                    </p:animEffect>
                                  </p:childTnLst>
                                </p:cTn>
                              </p:par>
                            </p:childTnLst>
                          </p:cTn>
                        </p:par>
                        <p:par>
                          <p:cTn id="24" fill="hold">
                            <p:stCondLst>
                              <p:cond delay="500"/>
                            </p:stCondLst>
                            <p:childTnLst>
                              <p:par>
                                <p:cTn id="25" presetID="16" presetClass="entr" presetSubtype="21" fill="hold" grpId="0" nodeType="afterEffect">
                                  <p:stCondLst>
                                    <p:cond delay="250"/>
                                  </p:stCondLst>
                                  <p:childTnLst>
                                    <p:set>
                                      <p:cBhvr>
                                        <p:cTn id="26" dur="1" fill="hold">
                                          <p:stCondLst>
                                            <p:cond delay="0"/>
                                          </p:stCondLst>
                                        </p:cTn>
                                        <p:tgtEl>
                                          <p:spTgt spid="23"/>
                                        </p:tgtEl>
                                        <p:attrNameLst>
                                          <p:attrName>style.visibility</p:attrName>
                                        </p:attrNameLst>
                                      </p:cBhvr>
                                      <p:to>
                                        <p:strVal val="visible"/>
                                      </p:to>
                                    </p:set>
                                    <p:animEffect transition="in" filter="barn(inVertical)">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7551" y="2847439"/>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4010942" y="2060848"/>
            <a:ext cx="3888433" cy="707886"/>
          </a:xfrm>
          <a:prstGeom prst="rect">
            <a:avLst/>
          </a:prstGeom>
          <a:noFill/>
        </p:spPr>
        <p:txBody>
          <a:bodyPr wrap="square" rtlCol="0">
            <a:spAutoFit/>
          </a:bodyPr>
          <a:lstStyle/>
          <a:p>
            <a:r>
              <a:rPr lang="zh-CN" altLang="en-US" sz="4000" b="1" dirty="0" smtClean="0">
                <a:solidFill>
                  <a:srgbClr val="005499"/>
                </a:solidFill>
                <a:latin typeface="微软雅黑" panose="020B0503020204020204" pitchFamily="34" charset="-122"/>
                <a:ea typeface="微软雅黑" panose="020B0503020204020204" pitchFamily="34" charset="-122"/>
              </a:rPr>
              <a:t>研究成果与</a:t>
            </a:r>
            <a:r>
              <a:rPr lang="zh-CN" altLang="en-US" sz="4000" b="1" dirty="0">
                <a:solidFill>
                  <a:srgbClr val="005499"/>
                </a:solidFill>
                <a:latin typeface="微软雅黑" panose="020B0503020204020204" pitchFamily="34" charset="-122"/>
                <a:ea typeface="微软雅黑" panose="020B0503020204020204" pitchFamily="34" charset="-122"/>
              </a:rPr>
              <a:t>展望</a:t>
            </a:r>
          </a:p>
        </p:txBody>
      </p:sp>
      <p:sp>
        <p:nvSpPr>
          <p:cNvPr id="7" name="同侧圆角矩形 6"/>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778867" y="2919818"/>
            <a:ext cx="4248472" cy="2528897"/>
          </a:xfrm>
          <a:prstGeom prst="rect">
            <a:avLst/>
          </a:prstGeom>
          <a:noFill/>
        </p:spPr>
        <p:txBody>
          <a:bodyPr wrap="square" rtlCol="0">
            <a:spAutoFit/>
          </a:bodyPr>
          <a:lstStyle/>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成果总结</a:t>
            </a:r>
            <a:endParaRPr lang="en-US" altLang="zh-CN" dirty="0" smtClean="0">
              <a:solidFill>
                <a:srgbClr val="005499"/>
              </a:solidFill>
              <a:latin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a:solidFill>
                  <a:srgbClr val="005499"/>
                </a:solidFill>
                <a:latin typeface="微软雅黑" panose="020B0503020204020204" pitchFamily="34" charset="-122"/>
              </a:rPr>
              <a:t>工作展望</a:t>
            </a:r>
          </a:p>
          <a:p>
            <a:pPr>
              <a:lnSpc>
                <a:spcPts val="3800"/>
              </a:lnSpc>
            </a:pPr>
            <a:endParaRPr lang="en-US" altLang="zh-CN" dirty="0" smtClean="0">
              <a:solidFill>
                <a:srgbClr val="005499"/>
              </a:solidFill>
              <a:latin typeface="微软雅黑" panose="020B0503020204020204" pitchFamily="34" charset="-122"/>
            </a:endParaRPr>
          </a:p>
          <a:p>
            <a:pPr>
              <a:lnSpc>
                <a:spcPts val="3800"/>
              </a:lnSpc>
            </a:pPr>
            <a:endParaRPr lang="en-US" altLang="zh-CN" dirty="0" smtClean="0">
              <a:solidFill>
                <a:srgbClr val="005499"/>
              </a:solidFill>
              <a:latin typeface="微软雅黑" panose="020B0503020204020204" pitchFamily="34" charset="-122"/>
            </a:endParaRPr>
          </a:p>
          <a:p>
            <a:pPr>
              <a:lnSpc>
                <a:spcPts val="3800"/>
              </a:lnSpc>
            </a:pPr>
            <a:endParaRPr lang="zh-CN" altLang="en-US" dirty="0">
              <a:solidFill>
                <a:srgbClr val="005499"/>
              </a:solidFill>
              <a:latin typeface="微软雅黑" panose="020B0503020204020204" pitchFamily="34" charset="-122"/>
            </a:endParaRPr>
          </a:p>
        </p:txBody>
      </p:sp>
      <p:sp>
        <p:nvSpPr>
          <p:cNvPr id="9" name="椭圆 8"/>
          <p:cNvSpPr/>
          <p:nvPr/>
        </p:nvSpPr>
        <p:spPr>
          <a:xfrm>
            <a:off x="1346647" y="1935952"/>
            <a:ext cx="1998272" cy="1914412"/>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Tree>
    <p:extLst>
      <p:ext uri="{BB962C8B-B14F-4D97-AF65-F5344CB8AC3E}">
        <p14:creationId xmlns:p14="http://schemas.microsoft.com/office/powerpoint/2010/main" val="1984861383"/>
      </p:ext>
    </p:extLst>
  </p:cSld>
  <p:clrMapOvr>
    <a:masterClrMapping/>
  </p:clrMapOvr>
  <p:transition spd="slow">
    <p:pull/>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grpSp>
        <p:nvGrpSpPr>
          <p:cNvPr id="24" name="组合 23"/>
          <p:cNvGrpSpPr/>
          <p:nvPr/>
        </p:nvGrpSpPr>
        <p:grpSpPr>
          <a:xfrm>
            <a:off x="104061" y="167117"/>
            <a:ext cx="3000297" cy="556240"/>
            <a:chOff x="662125" y="-568168"/>
            <a:chExt cx="2848079" cy="545249"/>
          </a:xfrm>
        </p:grpSpPr>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26"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 name="TextBox 27"/>
          <p:cNvSpPr txBox="1"/>
          <p:nvPr/>
        </p:nvSpPr>
        <p:spPr>
          <a:xfrm>
            <a:off x="5213543" y="323247"/>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grpSp>
        <p:nvGrpSpPr>
          <p:cNvPr id="64" name="组合 63"/>
          <p:cNvGrpSpPr/>
          <p:nvPr/>
        </p:nvGrpSpPr>
        <p:grpSpPr>
          <a:xfrm>
            <a:off x="10491663" y="323247"/>
            <a:ext cx="1802409" cy="400110"/>
            <a:chOff x="2693556" y="519298"/>
            <a:chExt cx="1802407" cy="400110"/>
          </a:xfrm>
        </p:grpSpPr>
        <p:sp>
          <p:nvSpPr>
            <p:cNvPr id="65" name="TextBox 15"/>
            <p:cNvSpPr txBox="1"/>
            <p:nvPr/>
          </p:nvSpPr>
          <p:spPr>
            <a:xfrm>
              <a:off x="2818302" y="519298"/>
              <a:ext cx="1677661"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成果与展望</a:t>
              </a: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grpSp>
        <p:nvGrpSpPr>
          <p:cNvPr id="66" name="组合 65"/>
          <p:cNvGrpSpPr/>
          <p:nvPr/>
        </p:nvGrpSpPr>
        <p:grpSpPr>
          <a:xfrm>
            <a:off x="7994405" y="2805908"/>
            <a:ext cx="306531" cy="304292"/>
            <a:chOff x="3914408" y="1848112"/>
            <a:chExt cx="805721" cy="799838"/>
          </a:xfrm>
        </p:grpSpPr>
        <p:cxnSp>
          <p:nvCxnSpPr>
            <p:cNvPr id="70" name="直接连接符 69"/>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1" name="文本框 90"/>
          <p:cNvSpPr txBox="1"/>
          <p:nvPr/>
        </p:nvSpPr>
        <p:spPr>
          <a:xfrm>
            <a:off x="679944" y="1015766"/>
            <a:ext cx="1620957"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成果总结</a:t>
            </a:r>
            <a:endParaRPr lang="en-US" altLang="zh-CN" dirty="0"/>
          </a:p>
        </p:txBody>
      </p:sp>
      <p:grpSp>
        <p:nvGrpSpPr>
          <p:cNvPr id="18" name="组合 17"/>
          <p:cNvGrpSpPr/>
          <p:nvPr/>
        </p:nvGrpSpPr>
        <p:grpSpPr>
          <a:xfrm>
            <a:off x="8812667" y="1709220"/>
            <a:ext cx="3235490" cy="608602"/>
            <a:chOff x="8773935" y="1717913"/>
            <a:chExt cx="3235490" cy="608602"/>
          </a:xfrm>
        </p:grpSpPr>
        <p:sp>
          <p:nvSpPr>
            <p:cNvPr id="106" name="TextBox 20"/>
            <p:cNvSpPr txBox="1"/>
            <p:nvPr/>
          </p:nvSpPr>
          <p:spPr>
            <a:xfrm>
              <a:off x="8812666" y="1748728"/>
              <a:ext cx="3196759" cy="577787"/>
            </a:xfrm>
            <a:prstGeom prst="rect">
              <a:avLst/>
            </a:prstGeom>
            <a:noFill/>
          </p:spPr>
          <p:txBody>
            <a:bodyPr wrap="square" rtlCol="0">
              <a:spAutoFit/>
            </a:bodyPr>
            <a:lstStyle/>
            <a:p>
              <a:pPr indent="304800" defTabSz="914400">
                <a:lnSpc>
                  <a:spcPts val="2000"/>
                </a:lnSpc>
                <a:spcBef>
                  <a:spcPts val="600"/>
                </a:spcBef>
              </a:pPr>
              <a:r>
                <a:rPr lang="zh-CN" altLang="en-US" sz="1200" dirty="0">
                  <a:solidFill>
                    <a:srgbClr val="644449"/>
                  </a:solidFill>
                  <a:latin typeface="微软雅黑" panose="020B0503020204020204" pitchFamily="34" charset="-122"/>
                </a:rPr>
                <a:t>设计采用了</a:t>
              </a:r>
              <a:r>
                <a:rPr lang="en-US" altLang="zh-CN" sz="1200" dirty="0">
                  <a:solidFill>
                    <a:srgbClr val="644449"/>
                  </a:solidFill>
                  <a:latin typeface="微软雅黑" panose="020B0503020204020204" pitchFamily="34" charset="-122"/>
                </a:rPr>
                <a:t>B/S</a:t>
              </a:r>
              <a:r>
                <a:rPr lang="zh-CN" altLang="en-US" sz="1200" dirty="0">
                  <a:solidFill>
                    <a:srgbClr val="644449"/>
                  </a:solidFill>
                  <a:latin typeface="微软雅黑" panose="020B0503020204020204" pitchFamily="34" charset="-122"/>
                </a:rPr>
                <a:t>结构，</a:t>
              </a:r>
              <a:r>
                <a:rPr lang="en-US" altLang="zh-CN" sz="1200" dirty="0">
                  <a:solidFill>
                    <a:srgbClr val="644449"/>
                  </a:solidFill>
                  <a:latin typeface="微软雅黑" panose="020B0503020204020204" pitchFamily="34" charset="-122"/>
                </a:rPr>
                <a:t>B/S</a:t>
              </a:r>
              <a:r>
                <a:rPr lang="zh-CN" altLang="en-US" sz="1200" dirty="0">
                  <a:solidFill>
                    <a:srgbClr val="644449"/>
                  </a:solidFill>
                  <a:latin typeface="微软雅黑" panose="020B0503020204020204" pitchFamily="34" charset="-122"/>
                </a:rPr>
                <a:t>结构界面风格统一，兼容性好且升级简便。</a:t>
              </a:r>
              <a:endParaRPr lang="zh-CN" altLang="zh-CN" sz="1200" dirty="0">
                <a:solidFill>
                  <a:srgbClr val="644449"/>
                </a:solidFill>
                <a:latin typeface="微软雅黑" panose="020B0503020204020204" pitchFamily="34" charset="-122"/>
              </a:endParaRPr>
            </a:p>
          </p:txBody>
        </p:sp>
        <p:sp>
          <p:nvSpPr>
            <p:cNvPr id="142" name="TextBox 19"/>
            <p:cNvSpPr txBox="1"/>
            <p:nvPr/>
          </p:nvSpPr>
          <p:spPr>
            <a:xfrm>
              <a:off x="8773935" y="1717913"/>
              <a:ext cx="401072" cy="400110"/>
            </a:xfrm>
            <a:prstGeom prst="rect">
              <a:avLst/>
            </a:prstGeom>
            <a:noFill/>
          </p:spPr>
          <p:txBody>
            <a:bodyPr wrap="none" rtlCol="0">
              <a:spAutoFit/>
            </a:bodyPr>
            <a:lstStyle>
              <a:defPPr>
                <a:defRPr lang="zh-CN"/>
              </a:defPPr>
              <a:lvl1pPr algn="r" defTabSz="914400">
                <a:defRPr sz="2000">
                  <a:solidFill>
                    <a:srgbClr val="644449"/>
                  </a:solidFill>
                  <a:latin typeface="Arial Rounded MT Bold" pitchFamily="34" charset="0"/>
                  <a:ea typeface="宋体" panose="02010600030101010101" pitchFamily="2" charset="-122"/>
                </a:defRPr>
              </a:lvl1pPr>
            </a:lstStyle>
            <a:p>
              <a:r>
                <a:rPr lang="en-US" altLang="zh-CN" dirty="0"/>
                <a:t> 3</a:t>
              </a:r>
              <a:endParaRPr lang="zh-CN" altLang="en-US" dirty="0"/>
            </a:p>
          </p:txBody>
        </p:sp>
      </p:grpSp>
      <p:grpSp>
        <p:nvGrpSpPr>
          <p:cNvPr id="17" name="组合 16"/>
          <p:cNvGrpSpPr/>
          <p:nvPr/>
        </p:nvGrpSpPr>
        <p:grpSpPr>
          <a:xfrm>
            <a:off x="643109" y="1683554"/>
            <a:ext cx="3190058" cy="1674356"/>
            <a:chOff x="670382" y="1618359"/>
            <a:chExt cx="3190058" cy="1674356"/>
          </a:xfrm>
        </p:grpSpPr>
        <p:sp>
          <p:nvSpPr>
            <p:cNvPr id="104" name="TextBox 18"/>
            <p:cNvSpPr txBox="1"/>
            <p:nvPr/>
          </p:nvSpPr>
          <p:spPr>
            <a:xfrm>
              <a:off x="700914" y="1661499"/>
              <a:ext cx="3159526" cy="1631216"/>
            </a:xfrm>
            <a:prstGeom prst="rect">
              <a:avLst/>
            </a:prstGeom>
            <a:noFill/>
          </p:spPr>
          <p:txBody>
            <a:bodyPr wrap="square" rtlCol="0">
              <a:spAutoFit/>
            </a:bodyPr>
            <a:lstStyle/>
            <a:p>
              <a:pPr indent="304800" defTabSz="914400">
                <a:lnSpc>
                  <a:spcPts val="2000"/>
                </a:lnSpc>
                <a:spcBef>
                  <a:spcPts val="600"/>
                </a:spcBef>
              </a:pPr>
              <a:r>
                <a:rPr lang="zh-CN" altLang="en-US" sz="1200" dirty="0">
                  <a:solidFill>
                    <a:srgbClr val="644449"/>
                  </a:solidFill>
                  <a:latin typeface="微软雅黑" panose="020B0503020204020204" pitchFamily="34" charset="-122"/>
                </a:rPr>
                <a:t>通过</a:t>
              </a:r>
              <a:r>
                <a:rPr lang="zh-CN" altLang="en-US" sz="1200" dirty="0" smtClean="0">
                  <a:solidFill>
                    <a:srgbClr val="644449"/>
                  </a:solidFill>
                  <a:latin typeface="微软雅黑" panose="020B0503020204020204" pitchFamily="34" charset="-122"/>
                </a:rPr>
                <a:t>对成都学院实验室</a:t>
              </a:r>
              <a:r>
                <a:rPr lang="zh-CN" altLang="en-US" sz="1200" dirty="0">
                  <a:solidFill>
                    <a:srgbClr val="644449"/>
                  </a:solidFill>
                  <a:latin typeface="微软雅黑" panose="020B0503020204020204" pitchFamily="34" charset="-122"/>
                </a:rPr>
                <a:t>日常管理工作的深度剖析，</a:t>
              </a:r>
              <a:r>
                <a:rPr lang="zh-CN" altLang="en-US" sz="1200" dirty="0" smtClean="0">
                  <a:solidFill>
                    <a:srgbClr val="644449"/>
                  </a:solidFill>
                  <a:latin typeface="微软雅黑" panose="020B0503020204020204" pitchFamily="34" charset="-122"/>
                </a:rPr>
                <a:t>我们把这个系统划分</a:t>
              </a:r>
              <a:r>
                <a:rPr lang="zh-CN" altLang="en-US" sz="1200" dirty="0">
                  <a:solidFill>
                    <a:srgbClr val="644449"/>
                  </a:solidFill>
                  <a:latin typeface="微软雅黑" panose="020B0503020204020204" pitchFamily="34" charset="-122"/>
                </a:rPr>
                <a:t>为试验室管理、实验教学管理、公告管理、个人管理和成员管理这五大功能模块，这既满足了用户的使用需求，也符合独立学院实验室</a:t>
              </a:r>
              <a:r>
                <a:rPr lang="zh-CN" altLang="en-US" sz="1200" dirty="0" smtClean="0">
                  <a:solidFill>
                    <a:srgbClr val="644449"/>
                  </a:solidFill>
                  <a:latin typeface="微软雅黑" panose="020B0503020204020204" pitchFamily="34" charset="-122"/>
                </a:rPr>
                <a:t>管理的</a:t>
              </a:r>
              <a:r>
                <a:rPr lang="zh-CN" altLang="en-US" sz="1200" dirty="0">
                  <a:solidFill>
                    <a:srgbClr val="644449"/>
                  </a:solidFill>
                  <a:latin typeface="微软雅黑" panose="020B0503020204020204" pitchFamily="34" charset="-122"/>
                </a:rPr>
                <a:t>现实要求。</a:t>
              </a:r>
            </a:p>
          </p:txBody>
        </p:sp>
        <p:sp>
          <p:nvSpPr>
            <p:cNvPr id="103" name="TextBox 17"/>
            <p:cNvSpPr txBox="1"/>
            <p:nvPr/>
          </p:nvSpPr>
          <p:spPr>
            <a:xfrm>
              <a:off x="670382" y="1618359"/>
              <a:ext cx="401071" cy="400110"/>
            </a:xfrm>
            <a:prstGeom prst="rect">
              <a:avLst/>
            </a:prstGeom>
            <a:noFill/>
          </p:spPr>
          <p:txBody>
            <a:bodyPr wrap="none" rtlCol="0">
              <a:spAutoFit/>
            </a:bodyPr>
            <a:lstStyle>
              <a:defPPr>
                <a:defRPr lang="zh-CN"/>
              </a:defPPr>
              <a:lvl1pPr algn="r">
                <a:defRPr sz="1200">
                  <a:solidFill>
                    <a:srgbClr val="F09C2A"/>
                  </a:solidFill>
                  <a:latin typeface="Arial Rounded MT Bold" pitchFamily="34" charset="0"/>
                </a:defRPr>
              </a:lvl1pPr>
            </a:lstStyle>
            <a:p>
              <a:pPr defTabSz="914400"/>
              <a:r>
                <a:rPr lang="en-US" altLang="zh-CN" sz="2000" dirty="0">
                  <a:solidFill>
                    <a:srgbClr val="644449"/>
                  </a:solidFill>
                  <a:ea typeface="宋体" panose="02010600030101010101" pitchFamily="2" charset="-122"/>
                </a:rPr>
                <a:t> 2</a:t>
              </a:r>
              <a:endParaRPr lang="zh-CN" altLang="en-US" sz="2000" dirty="0">
                <a:solidFill>
                  <a:srgbClr val="644449"/>
                </a:solidFill>
                <a:ea typeface="宋体" panose="02010600030101010101" pitchFamily="2" charset="-122"/>
              </a:endParaRPr>
            </a:p>
          </p:txBody>
        </p:sp>
      </p:grpSp>
      <p:grpSp>
        <p:nvGrpSpPr>
          <p:cNvPr id="11" name="组合 10"/>
          <p:cNvGrpSpPr/>
          <p:nvPr/>
        </p:nvGrpSpPr>
        <p:grpSpPr>
          <a:xfrm>
            <a:off x="2466599" y="3327901"/>
            <a:ext cx="2049153" cy="1290471"/>
            <a:chOff x="2546709" y="3573352"/>
            <a:chExt cx="2012089" cy="1110888"/>
          </a:xfrm>
        </p:grpSpPr>
        <p:sp>
          <p:nvSpPr>
            <p:cNvPr id="93" name="任意多边形 92"/>
            <p:cNvSpPr/>
            <p:nvPr/>
          </p:nvSpPr>
          <p:spPr>
            <a:xfrm>
              <a:off x="2546709" y="3573352"/>
              <a:ext cx="2012089" cy="1110888"/>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 h="704850">
                  <a:moveTo>
                    <a:pt x="1219200" y="704850"/>
                  </a:moveTo>
                  <a:lnTo>
                    <a:pt x="809625" y="0"/>
                  </a:lnTo>
                  <a:lnTo>
                    <a:pt x="95250" y="0"/>
                  </a:lnTo>
                  <a:lnTo>
                    <a:pt x="0" y="200025"/>
                  </a:lnTo>
                  <a:lnTo>
                    <a:pt x="95250" y="400050"/>
                  </a:lnTo>
                  <a:lnTo>
                    <a:pt x="828675" y="400050"/>
                  </a:lnTo>
                  <a:lnTo>
                    <a:pt x="1219200" y="704850"/>
                  </a:lnTo>
                  <a:close/>
                </a:path>
              </a:pathLst>
            </a:custGeom>
            <a:solidFill>
              <a:srgbClr val="F33E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grpSp>
          <p:nvGrpSpPr>
            <p:cNvPr id="144" name="组合 143"/>
            <p:cNvGrpSpPr/>
            <p:nvPr/>
          </p:nvGrpSpPr>
          <p:grpSpPr>
            <a:xfrm>
              <a:off x="3087018" y="3774433"/>
              <a:ext cx="369531" cy="260611"/>
              <a:chOff x="1326496" y="4283251"/>
              <a:chExt cx="1129493" cy="796573"/>
            </a:xfrm>
          </p:grpSpPr>
          <p:cxnSp>
            <p:nvCxnSpPr>
              <p:cNvPr id="145" name="直接连接符 144"/>
              <p:cNvCxnSpPr/>
              <p:nvPr/>
            </p:nvCxnSpPr>
            <p:spPr>
              <a:xfrm>
                <a:off x="1537989" y="4295029"/>
                <a:ext cx="698725" cy="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a:off x="2236914" y="4298775"/>
                <a:ext cx="219075" cy="21907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H="1">
                <a:off x="1899269" y="4524375"/>
                <a:ext cx="555448" cy="55544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flipV="1">
                <a:off x="1328513" y="4514850"/>
                <a:ext cx="545924" cy="54592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1326496" y="4308299"/>
                <a:ext cx="206551" cy="206551"/>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a:off x="1356343" y="4527374"/>
                <a:ext cx="10763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1572178" y="4536899"/>
                <a:ext cx="314326" cy="52387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flipV="1">
                <a:off x="1769466" y="4527374"/>
                <a:ext cx="123826" cy="53340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V="1">
                <a:off x="1889743" y="4527374"/>
                <a:ext cx="124669"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p:cNvCxnSpPr/>
              <p:nvPr/>
            </p:nvCxnSpPr>
            <p:spPr>
              <a:xfrm flipV="1">
                <a:off x="1889743" y="4527374"/>
                <a:ext cx="333375" cy="5334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p:cNvCxnSpPr/>
              <p:nvPr/>
            </p:nvCxnSpPr>
            <p:spPr>
              <a:xfrm>
                <a:off x="1558860" y="4311585"/>
                <a:ext cx="218255" cy="21825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1808780" y="4314826"/>
                <a:ext cx="219414" cy="2194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2001110" y="4304522"/>
                <a:ext cx="227122" cy="22712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flipH="1">
                <a:off x="1582714" y="4305300"/>
                <a:ext cx="217593" cy="21759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9" name="直接连接符 158"/>
              <p:cNvCxnSpPr/>
              <p:nvPr/>
            </p:nvCxnSpPr>
            <p:spPr>
              <a:xfrm flipH="1">
                <a:off x="1770014" y="4295775"/>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flipH="1">
                <a:off x="2014412" y="4283251"/>
                <a:ext cx="227538" cy="22753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a:off x="3890125" y="1558165"/>
            <a:ext cx="1951580" cy="1749708"/>
            <a:chOff x="3869529" y="1661500"/>
            <a:chExt cx="1988572" cy="1593426"/>
          </a:xfrm>
        </p:grpSpPr>
        <p:sp>
          <p:nvSpPr>
            <p:cNvPr id="94" name="任意多边形 93"/>
            <p:cNvSpPr/>
            <p:nvPr/>
          </p:nvSpPr>
          <p:spPr>
            <a:xfrm>
              <a:off x="3869529" y="1661500"/>
              <a:ext cx="1988572" cy="1593426"/>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22201 w 1219200"/>
                <a:gd name="connsiteY6-14" fmla="*/ 561975 h 704850"/>
                <a:gd name="connsiteX7" fmla="*/ 1219200 w 1219200"/>
                <a:gd name="connsiteY7" fmla="*/ 704850 h 704850"/>
                <a:gd name="connsiteX0-15" fmla="*/ 1219200 w 1393676"/>
                <a:gd name="connsiteY0-16" fmla="*/ 704850 h 1238250"/>
                <a:gd name="connsiteX1-17" fmla="*/ 809625 w 1393676"/>
                <a:gd name="connsiteY1-18" fmla="*/ 0 h 1238250"/>
                <a:gd name="connsiteX2-19" fmla="*/ 95250 w 1393676"/>
                <a:gd name="connsiteY2-20" fmla="*/ 0 h 1238250"/>
                <a:gd name="connsiteX3-21" fmla="*/ 0 w 1393676"/>
                <a:gd name="connsiteY3-22" fmla="*/ 200025 h 1238250"/>
                <a:gd name="connsiteX4-23" fmla="*/ 95250 w 1393676"/>
                <a:gd name="connsiteY4-24" fmla="*/ 400050 h 1238250"/>
                <a:gd name="connsiteX5-25" fmla="*/ 828675 w 1393676"/>
                <a:gd name="connsiteY5-26" fmla="*/ 400050 h 1238250"/>
                <a:gd name="connsiteX6-27" fmla="*/ 1393676 w 1393676"/>
                <a:gd name="connsiteY6-28" fmla="*/ 1238250 h 1238250"/>
                <a:gd name="connsiteX7-29" fmla="*/ 1219200 w 1393676"/>
                <a:gd name="connsiteY7-30" fmla="*/ 704850 h 1238250"/>
                <a:gd name="connsiteX0-31" fmla="*/ 1393676 w 1393676"/>
                <a:gd name="connsiteY0-32" fmla="*/ 1238250 h 1238250"/>
                <a:gd name="connsiteX1-33" fmla="*/ 809625 w 1393676"/>
                <a:gd name="connsiteY1-34" fmla="*/ 0 h 1238250"/>
                <a:gd name="connsiteX2-35" fmla="*/ 95250 w 1393676"/>
                <a:gd name="connsiteY2-36" fmla="*/ 0 h 1238250"/>
                <a:gd name="connsiteX3-37" fmla="*/ 0 w 1393676"/>
                <a:gd name="connsiteY3-38" fmla="*/ 200025 h 1238250"/>
                <a:gd name="connsiteX4-39" fmla="*/ 95250 w 1393676"/>
                <a:gd name="connsiteY4-40" fmla="*/ 400050 h 1238250"/>
                <a:gd name="connsiteX5-41" fmla="*/ 828675 w 1393676"/>
                <a:gd name="connsiteY5-42" fmla="*/ 400050 h 1238250"/>
                <a:gd name="connsiteX6-43" fmla="*/ 1393676 w 1393676"/>
                <a:gd name="connsiteY6-44" fmla="*/ 1238250 h 12382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393676" h="1238250">
                  <a:moveTo>
                    <a:pt x="1393676" y="1238250"/>
                  </a:moveTo>
                  <a:lnTo>
                    <a:pt x="809625" y="0"/>
                  </a:lnTo>
                  <a:lnTo>
                    <a:pt x="95250" y="0"/>
                  </a:lnTo>
                  <a:lnTo>
                    <a:pt x="0" y="200025"/>
                  </a:lnTo>
                  <a:lnTo>
                    <a:pt x="95250" y="400050"/>
                  </a:lnTo>
                  <a:lnTo>
                    <a:pt x="828675" y="400050"/>
                  </a:lnTo>
                  <a:lnTo>
                    <a:pt x="1393676" y="1238250"/>
                  </a:lnTo>
                  <a:close/>
                </a:path>
              </a:pathLst>
            </a:cu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grpSp>
          <p:nvGrpSpPr>
            <p:cNvPr id="161" name="组合 160"/>
            <p:cNvGrpSpPr/>
            <p:nvPr/>
          </p:nvGrpSpPr>
          <p:grpSpPr>
            <a:xfrm>
              <a:off x="4382202" y="1744477"/>
              <a:ext cx="233097" cy="441292"/>
              <a:chOff x="5130721" y="-266700"/>
              <a:chExt cx="990600" cy="1875362"/>
            </a:xfrm>
          </p:grpSpPr>
          <p:sp>
            <p:nvSpPr>
              <p:cNvPr id="162" name="椭圆 111"/>
              <p:cNvSpPr/>
              <p:nvPr/>
            </p:nvSpPr>
            <p:spPr>
              <a:xfrm>
                <a:off x="5130721" y="-266700"/>
                <a:ext cx="990600" cy="1501925"/>
              </a:xfrm>
              <a:custGeom>
                <a:avLst/>
                <a:gdLst/>
                <a:ahLst/>
                <a:cxnLst/>
                <a:rect l="l" t="t" r="r" b="b"/>
                <a:pathLst>
                  <a:path w="990600" h="1501925">
                    <a:moveTo>
                      <a:pt x="495300" y="0"/>
                    </a:moveTo>
                    <a:cubicBezTo>
                      <a:pt x="768847" y="0"/>
                      <a:pt x="990600" y="221753"/>
                      <a:pt x="990600" y="495300"/>
                    </a:cubicBezTo>
                    <a:cubicBezTo>
                      <a:pt x="990600" y="624140"/>
                      <a:pt x="941407" y="741489"/>
                      <a:pt x="859584" y="828497"/>
                    </a:cubicBezTo>
                    <a:lnTo>
                      <a:pt x="610953" y="1438275"/>
                    </a:lnTo>
                    <a:lnTo>
                      <a:pt x="602238" y="1438275"/>
                    </a:lnTo>
                    <a:cubicBezTo>
                      <a:pt x="581653" y="1476862"/>
                      <a:pt x="540649" y="1501925"/>
                      <a:pt x="493791" y="1501925"/>
                    </a:cubicBezTo>
                    <a:cubicBezTo>
                      <a:pt x="432195" y="1501925"/>
                      <a:pt x="380714" y="1458615"/>
                      <a:pt x="370636" y="1400244"/>
                    </a:cubicBezTo>
                    <a:lnTo>
                      <a:pt x="143857" y="844060"/>
                    </a:lnTo>
                    <a:cubicBezTo>
                      <a:pt x="54886" y="754662"/>
                      <a:pt x="0" y="631391"/>
                      <a:pt x="0" y="495300"/>
                    </a:cubicBezTo>
                    <a:cubicBezTo>
                      <a:pt x="0" y="221753"/>
                      <a:pt x="221753" y="0"/>
                      <a:pt x="495300"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62626"/>
                  </a:solidFill>
                </a:endParaRPr>
              </a:p>
            </p:txBody>
          </p:sp>
          <p:sp>
            <p:nvSpPr>
              <p:cNvPr id="163" name="弧形 162"/>
              <p:cNvSpPr/>
              <p:nvPr/>
            </p:nvSpPr>
            <p:spPr>
              <a:xfrm rot="16200000">
                <a:off x="5353051" y="-23585"/>
                <a:ext cx="569126" cy="569126"/>
              </a:xfrm>
              <a:prstGeom prst="arc">
                <a:avLst>
                  <a:gd name="adj1" fmla="val 16200000"/>
                  <a:gd name="adj2" fmla="val 2154987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262626"/>
                  </a:solidFill>
                </a:endParaRPr>
              </a:p>
            </p:txBody>
          </p:sp>
          <p:cxnSp>
            <p:nvCxnSpPr>
              <p:cNvPr id="164" name="直接连接符 163"/>
              <p:cNvCxnSpPr/>
              <p:nvPr/>
            </p:nvCxnSpPr>
            <p:spPr>
              <a:xfrm>
                <a:off x="5345033" y="739816"/>
                <a:ext cx="561975" cy="0"/>
              </a:xfrm>
              <a:prstGeom prst="line">
                <a:avLst/>
              </a:pr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165" name="弧形 164"/>
              <p:cNvSpPr/>
              <p:nvPr/>
            </p:nvSpPr>
            <p:spPr>
              <a:xfrm rot="18538541">
                <a:off x="5325301" y="899887"/>
                <a:ext cx="654615" cy="654614"/>
              </a:xfrm>
              <a:prstGeom prst="arc">
                <a:avLst>
                  <a:gd name="adj1" fmla="val 16825339"/>
                  <a:gd name="adj2" fmla="val 21059724"/>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262626"/>
                  </a:solidFill>
                </a:endParaRPr>
              </a:p>
            </p:txBody>
          </p:sp>
          <p:sp>
            <p:nvSpPr>
              <p:cNvPr id="166" name="弧形 165"/>
              <p:cNvSpPr/>
              <p:nvPr/>
            </p:nvSpPr>
            <p:spPr>
              <a:xfrm rot="18000000">
                <a:off x="5378228" y="1039535"/>
                <a:ext cx="569127" cy="569127"/>
              </a:xfrm>
              <a:prstGeom prst="arc">
                <a:avLst>
                  <a:gd name="adj1" fmla="val 17524474"/>
                  <a:gd name="adj2" fmla="val 21013263"/>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262626"/>
                  </a:solidFill>
                </a:endParaRPr>
              </a:p>
            </p:txBody>
          </p:sp>
        </p:grpSp>
      </p:grpSp>
      <p:grpSp>
        <p:nvGrpSpPr>
          <p:cNvPr id="13" name="组合 12"/>
          <p:cNvGrpSpPr/>
          <p:nvPr/>
        </p:nvGrpSpPr>
        <p:grpSpPr>
          <a:xfrm>
            <a:off x="7440198" y="3180313"/>
            <a:ext cx="1665604" cy="743300"/>
            <a:chOff x="7440198" y="3180313"/>
            <a:chExt cx="1665604" cy="743300"/>
          </a:xfrm>
        </p:grpSpPr>
        <p:sp>
          <p:nvSpPr>
            <p:cNvPr id="96" name="任意多边形 95"/>
            <p:cNvSpPr/>
            <p:nvPr/>
          </p:nvSpPr>
          <p:spPr>
            <a:xfrm flipH="1">
              <a:off x="7440198" y="3180313"/>
              <a:ext cx="1665604" cy="743300"/>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1135370 w 1219200"/>
                <a:gd name="connsiteY1-4" fmla="*/ 530822 h 704850"/>
                <a:gd name="connsiteX2-5" fmla="*/ 809625 w 1219200"/>
                <a:gd name="connsiteY2-6" fmla="*/ 0 h 704850"/>
                <a:gd name="connsiteX3-7" fmla="*/ 95250 w 1219200"/>
                <a:gd name="connsiteY3-8" fmla="*/ 0 h 704850"/>
                <a:gd name="connsiteX4-9" fmla="*/ 0 w 1219200"/>
                <a:gd name="connsiteY4-10" fmla="*/ 200025 h 704850"/>
                <a:gd name="connsiteX5-11" fmla="*/ 95250 w 1219200"/>
                <a:gd name="connsiteY5-12" fmla="*/ 400050 h 704850"/>
                <a:gd name="connsiteX6-13" fmla="*/ 828675 w 1219200"/>
                <a:gd name="connsiteY6-14" fmla="*/ 400050 h 704850"/>
                <a:gd name="connsiteX7" fmla="*/ 1219200 w 1219200"/>
                <a:gd name="connsiteY7" fmla="*/ 704850 h 704850"/>
                <a:gd name="connsiteX0-15" fmla="*/ 1219200 w 1219200"/>
                <a:gd name="connsiteY0-16" fmla="*/ 704850 h 704850"/>
                <a:gd name="connsiteX1-17" fmla="*/ 1135370 w 1219200"/>
                <a:gd name="connsiteY1-18" fmla="*/ 530822 h 704850"/>
                <a:gd name="connsiteX2-19" fmla="*/ 809625 w 1219200"/>
                <a:gd name="connsiteY2-20" fmla="*/ 0 h 704850"/>
                <a:gd name="connsiteX3-21" fmla="*/ 95250 w 1219200"/>
                <a:gd name="connsiteY3-22" fmla="*/ 0 h 704850"/>
                <a:gd name="connsiteX4-23" fmla="*/ 0 w 1219200"/>
                <a:gd name="connsiteY4-24" fmla="*/ 200025 h 704850"/>
                <a:gd name="connsiteX5-25" fmla="*/ 95250 w 1219200"/>
                <a:gd name="connsiteY5-26" fmla="*/ 400050 h 704850"/>
                <a:gd name="connsiteX6-27" fmla="*/ 828675 w 1219200"/>
                <a:gd name="connsiteY6-28" fmla="*/ 400050 h 704850"/>
                <a:gd name="connsiteX7-29" fmla="*/ 1021070 w 1219200"/>
                <a:gd name="connsiteY7-30" fmla="*/ 549872 h 704850"/>
                <a:gd name="connsiteX8" fmla="*/ 1219200 w 1219200"/>
                <a:gd name="connsiteY8" fmla="*/ 704850 h 704850"/>
                <a:gd name="connsiteX0-31" fmla="*/ 1021070 w 1135370"/>
                <a:gd name="connsiteY0-32" fmla="*/ 549872 h 549872"/>
                <a:gd name="connsiteX1-33" fmla="*/ 1135370 w 1135370"/>
                <a:gd name="connsiteY1-34" fmla="*/ 530822 h 549872"/>
                <a:gd name="connsiteX2-35" fmla="*/ 809625 w 1135370"/>
                <a:gd name="connsiteY2-36" fmla="*/ 0 h 549872"/>
                <a:gd name="connsiteX3-37" fmla="*/ 95250 w 1135370"/>
                <a:gd name="connsiteY3-38" fmla="*/ 0 h 549872"/>
                <a:gd name="connsiteX4-39" fmla="*/ 0 w 1135370"/>
                <a:gd name="connsiteY4-40" fmla="*/ 200025 h 549872"/>
                <a:gd name="connsiteX5-41" fmla="*/ 95250 w 1135370"/>
                <a:gd name="connsiteY5-42" fmla="*/ 400050 h 549872"/>
                <a:gd name="connsiteX6-43" fmla="*/ 828675 w 1135370"/>
                <a:gd name="connsiteY6-44" fmla="*/ 400050 h 549872"/>
                <a:gd name="connsiteX7-45" fmla="*/ 1021070 w 1135370"/>
                <a:gd name="connsiteY7-46" fmla="*/ 549872 h 549872"/>
                <a:gd name="connsiteX0-47" fmla="*/ 1211570 w 1211570"/>
                <a:gd name="connsiteY0-48" fmla="*/ 626072 h 626072"/>
                <a:gd name="connsiteX1-49" fmla="*/ 1135370 w 1211570"/>
                <a:gd name="connsiteY1-50" fmla="*/ 530822 h 626072"/>
                <a:gd name="connsiteX2-51" fmla="*/ 809625 w 1211570"/>
                <a:gd name="connsiteY2-52" fmla="*/ 0 h 626072"/>
                <a:gd name="connsiteX3-53" fmla="*/ 95250 w 1211570"/>
                <a:gd name="connsiteY3-54" fmla="*/ 0 h 626072"/>
                <a:gd name="connsiteX4-55" fmla="*/ 0 w 1211570"/>
                <a:gd name="connsiteY4-56" fmla="*/ 200025 h 626072"/>
                <a:gd name="connsiteX5-57" fmla="*/ 95250 w 1211570"/>
                <a:gd name="connsiteY5-58" fmla="*/ 400050 h 626072"/>
                <a:gd name="connsiteX6-59" fmla="*/ 828675 w 1211570"/>
                <a:gd name="connsiteY6-60" fmla="*/ 400050 h 626072"/>
                <a:gd name="connsiteX7-61" fmla="*/ 1211570 w 1211570"/>
                <a:gd name="connsiteY7-62" fmla="*/ 626072 h 626072"/>
                <a:gd name="connsiteX0-63" fmla="*/ 1211570 w 1211570"/>
                <a:gd name="connsiteY0-64" fmla="*/ 626072 h 626072"/>
                <a:gd name="connsiteX1-65" fmla="*/ 809625 w 1211570"/>
                <a:gd name="connsiteY1-66" fmla="*/ 0 h 626072"/>
                <a:gd name="connsiteX2-67" fmla="*/ 95250 w 1211570"/>
                <a:gd name="connsiteY2-68" fmla="*/ 0 h 626072"/>
                <a:gd name="connsiteX3-69" fmla="*/ 0 w 1211570"/>
                <a:gd name="connsiteY3-70" fmla="*/ 200025 h 626072"/>
                <a:gd name="connsiteX4-71" fmla="*/ 95250 w 1211570"/>
                <a:gd name="connsiteY4-72" fmla="*/ 400050 h 626072"/>
                <a:gd name="connsiteX5-73" fmla="*/ 828675 w 1211570"/>
                <a:gd name="connsiteY5-74" fmla="*/ 400050 h 626072"/>
                <a:gd name="connsiteX6-75" fmla="*/ 1211570 w 1211570"/>
                <a:gd name="connsiteY6-76" fmla="*/ 626072 h 626072"/>
                <a:gd name="connsiteX0-77" fmla="*/ 1211570 w 1211570"/>
                <a:gd name="connsiteY0-78" fmla="*/ 626072 h 626072"/>
                <a:gd name="connsiteX1-79" fmla="*/ 809625 w 1211570"/>
                <a:gd name="connsiteY1-80" fmla="*/ 0 h 626072"/>
                <a:gd name="connsiteX2-81" fmla="*/ 95250 w 1211570"/>
                <a:gd name="connsiteY2-82" fmla="*/ 0 h 626072"/>
                <a:gd name="connsiteX3-83" fmla="*/ 0 w 1211570"/>
                <a:gd name="connsiteY3-84" fmla="*/ 200025 h 626072"/>
                <a:gd name="connsiteX4-85" fmla="*/ 95250 w 1211570"/>
                <a:gd name="connsiteY4-86" fmla="*/ 400050 h 626072"/>
                <a:gd name="connsiteX5-87" fmla="*/ 828675 w 1211570"/>
                <a:gd name="connsiteY5-88" fmla="*/ 400050 h 626072"/>
                <a:gd name="connsiteX6-89" fmla="*/ 1002020 w 1211570"/>
                <a:gd name="connsiteY6-90" fmla="*/ 511772 h 626072"/>
                <a:gd name="connsiteX7-91" fmla="*/ 1211570 w 1211570"/>
                <a:gd name="connsiteY7-92" fmla="*/ 626072 h 626072"/>
                <a:gd name="connsiteX0-93" fmla="*/ 1211570 w 1211570"/>
                <a:gd name="connsiteY0-94" fmla="*/ 626072 h 626072"/>
                <a:gd name="connsiteX1-95" fmla="*/ 1087745 w 1211570"/>
                <a:gd name="connsiteY1-96" fmla="*/ 416522 h 626072"/>
                <a:gd name="connsiteX2-97" fmla="*/ 809625 w 1211570"/>
                <a:gd name="connsiteY2-98" fmla="*/ 0 h 626072"/>
                <a:gd name="connsiteX3-99" fmla="*/ 95250 w 1211570"/>
                <a:gd name="connsiteY3-100" fmla="*/ 0 h 626072"/>
                <a:gd name="connsiteX4-101" fmla="*/ 0 w 1211570"/>
                <a:gd name="connsiteY4-102" fmla="*/ 200025 h 626072"/>
                <a:gd name="connsiteX5-103" fmla="*/ 95250 w 1211570"/>
                <a:gd name="connsiteY5-104" fmla="*/ 400050 h 626072"/>
                <a:gd name="connsiteX6-105" fmla="*/ 828675 w 1211570"/>
                <a:gd name="connsiteY6-106" fmla="*/ 400050 h 626072"/>
                <a:gd name="connsiteX7-107" fmla="*/ 1002020 w 1211570"/>
                <a:gd name="connsiteY7-108" fmla="*/ 511772 h 626072"/>
                <a:gd name="connsiteX8-109" fmla="*/ 1211570 w 1211570"/>
                <a:gd name="connsiteY8-110" fmla="*/ 626072 h 626072"/>
                <a:gd name="connsiteX0-111" fmla="*/ 1392545 w 1392545"/>
                <a:gd name="connsiteY0-112" fmla="*/ 540347 h 540347"/>
                <a:gd name="connsiteX1-113" fmla="*/ 1087745 w 1392545"/>
                <a:gd name="connsiteY1-114" fmla="*/ 416522 h 540347"/>
                <a:gd name="connsiteX2-115" fmla="*/ 809625 w 1392545"/>
                <a:gd name="connsiteY2-116" fmla="*/ 0 h 540347"/>
                <a:gd name="connsiteX3-117" fmla="*/ 95250 w 1392545"/>
                <a:gd name="connsiteY3-118" fmla="*/ 0 h 540347"/>
                <a:gd name="connsiteX4-119" fmla="*/ 0 w 1392545"/>
                <a:gd name="connsiteY4-120" fmla="*/ 200025 h 540347"/>
                <a:gd name="connsiteX5-121" fmla="*/ 95250 w 1392545"/>
                <a:gd name="connsiteY5-122" fmla="*/ 400050 h 540347"/>
                <a:gd name="connsiteX6-123" fmla="*/ 828675 w 1392545"/>
                <a:gd name="connsiteY6-124" fmla="*/ 400050 h 540347"/>
                <a:gd name="connsiteX7-125" fmla="*/ 1002020 w 1392545"/>
                <a:gd name="connsiteY7-126" fmla="*/ 511772 h 540347"/>
                <a:gd name="connsiteX8-127" fmla="*/ 1392545 w 1392545"/>
                <a:gd name="connsiteY8-128" fmla="*/ 540347 h 540347"/>
                <a:gd name="connsiteX0-129" fmla="*/ 1392545 w 1392545"/>
                <a:gd name="connsiteY0-130" fmla="*/ 540347 h 616547"/>
                <a:gd name="connsiteX1-131" fmla="*/ 1087745 w 1392545"/>
                <a:gd name="connsiteY1-132" fmla="*/ 416522 h 616547"/>
                <a:gd name="connsiteX2-133" fmla="*/ 809625 w 1392545"/>
                <a:gd name="connsiteY2-134" fmla="*/ 0 h 616547"/>
                <a:gd name="connsiteX3-135" fmla="*/ 95250 w 1392545"/>
                <a:gd name="connsiteY3-136" fmla="*/ 0 h 616547"/>
                <a:gd name="connsiteX4-137" fmla="*/ 0 w 1392545"/>
                <a:gd name="connsiteY4-138" fmla="*/ 200025 h 616547"/>
                <a:gd name="connsiteX5-139" fmla="*/ 95250 w 1392545"/>
                <a:gd name="connsiteY5-140" fmla="*/ 400050 h 616547"/>
                <a:gd name="connsiteX6-141" fmla="*/ 828675 w 1392545"/>
                <a:gd name="connsiteY6-142" fmla="*/ 400050 h 616547"/>
                <a:gd name="connsiteX7-143" fmla="*/ 1240145 w 1392545"/>
                <a:gd name="connsiteY7-144" fmla="*/ 616547 h 616547"/>
                <a:gd name="connsiteX8-145" fmla="*/ 1392545 w 1392545"/>
                <a:gd name="connsiteY8-146" fmla="*/ 540347 h 616547"/>
                <a:gd name="connsiteX0-147" fmla="*/ 1240145 w 1240145"/>
                <a:gd name="connsiteY0-148" fmla="*/ 616547 h 616547"/>
                <a:gd name="connsiteX1-149" fmla="*/ 1087745 w 1240145"/>
                <a:gd name="connsiteY1-150" fmla="*/ 416522 h 616547"/>
                <a:gd name="connsiteX2-151" fmla="*/ 809625 w 1240145"/>
                <a:gd name="connsiteY2-152" fmla="*/ 0 h 616547"/>
                <a:gd name="connsiteX3-153" fmla="*/ 95250 w 1240145"/>
                <a:gd name="connsiteY3-154" fmla="*/ 0 h 616547"/>
                <a:gd name="connsiteX4-155" fmla="*/ 0 w 1240145"/>
                <a:gd name="connsiteY4-156" fmla="*/ 200025 h 616547"/>
                <a:gd name="connsiteX5-157" fmla="*/ 95250 w 1240145"/>
                <a:gd name="connsiteY5-158" fmla="*/ 400050 h 616547"/>
                <a:gd name="connsiteX6-159" fmla="*/ 828675 w 1240145"/>
                <a:gd name="connsiteY6-160" fmla="*/ 400050 h 616547"/>
                <a:gd name="connsiteX7-161" fmla="*/ 1240145 w 1240145"/>
                <a:gd name="connsiteY7-162" fmla="*/ 616547 h 616547"/>
                <a:gd name="connsiteX0-163" fmla="*/ 1240145 w 1240145"/>
                <a:gd name="connsiteY0-164" fmla="*/ 616547 h 616547"/>
                <a:gd name="connsiteX1-165" fmla="*/ 809625 w 1240145"/>
                <a:gd name="connsiteY1-166" fmla="*/ 0 h 616547"/>
                <a:gd name="connsiteX2-167" fmla="*/ 95250 w 1240145"/>
                <a:gd name="connsiteY2-168" fmla="*/ 0 h 616547"/>
                <a:gd name="connsiteX3-169" fmla="*/ 0 w 1240145"/>
                <a:gd name="connsiteY3-170" fmla="*/ 200025 h 616547"/>
                <a:gd name="connsiteX4-171" fmla="*/ 95250 w 1240145"/>
                <a:gd name="connsiteY4-172" fmla="*/ 400050 h 616547"/>
                <a:gd name="connsiteX5-173" fmla="*/ 828675 w 1240145"/>
                <a:gd name="connsiteY5-174" fmla="*/ 400050 h 616547"/>
                <a:gd name="connsiteX6-175" fmla="*/ 1240145 w 1240145"/>
                <a:gd name="connsiteY6-176" fmla="*/ 616547 h 6165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40145" h="616547">
                  <a:moveTo>
                    <a:pt x="1240145" y="616547"/>
                  </a:moveTo>
                  <a:lnTo>
                    <a:pt x="809625" y="0"/>
                  </a:lnTo>
                  <a:lnTo>
                    <a:pt x="95250" y="0"/>
                  </a:lnTo>
                  <a:lnTo>
                    <a:pt x="0" y="200025"/>
                  </a:lnTo>
                  <a:lnTo>
                    <a:pt x="95250" y="400050"/>
                  </a:lnTo>
                  <a:lnTo>
                    <a:pt x="828675" y="400050"/>
                  </a:lnTo>
                  <a:lnTo>
                    <a:pt x="1240145" y="616547"/>
                  </a:lnTo>
                  <a:close/>
                </a:path>
              </a:pathLst>
            </a:cu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grpSp>
          <p:nvGrpSpPr>
            <p:cNvPr id="167" name="组合 166"/>
            <p:cNvGrpSpPr/>
            <p:nvPr/>
          </p:nvGrpSpPr>
          <p:grpSpPr>
            <a:xfrm>
              <a:off x="8267349" y="3254925"/>
              <a:ext cx="306531" cy="304292"/>
              <a:chOff x="3914408" y="1848112"/>
              <a:chExt cx="805721" cy="799838"/>
            </a:xfrm>
          </p:grpSpPr>
          <p:cxnSp>
            <p:nvCxnSpPr>
              <p:cNvPr id="168" name="直接连接符 167"/>
              <p:cNvCxnSpPr/>
              <p:nvPr/>
            </p:nvCxnSpPr>
            <p:spPr>
              <a:xfrm flipH="1">
                <a:off x="3914409" y="1848112"/>
                <a:ext cx="805720" cy="507614"/>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914408" y="2355726"/>
                <a:ext cx="228967" cy="92199"/>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4143375" y="2447925"/>
                <a:ext cx="104775" cy="171450"/>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1" name="直接连接符 170"/>
              <p:cNvCxnSpPr/>
              <p:nvPr/>
            </p:nvCxnSpPr>
            <p:spPr>
              <a:xfrm flipV="1">
                <a:off x="4248150" y="2533650"/>
                <a:ext cx="69118"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a:off x="4317268" y="2533650"/>
                <a:ext cx="254732" cy="95235"/>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4600575" y="1848112"/>
                <a:ext cx="119554" cy="799838"/>
              </a:xfrm>
              <a:prstGeom prst="line">
                <a:avLst/>
              </a:prstGeom>
              <a:ln w="15875"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4143377" y="1892551"/>
                <a:ext cx="548820" cy="55537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4301145" y="1912866"/>
                <a:ext cx="396133" cy="62466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2" name="组合 11"/>
          <p:cNvGrpSpPr/>
          <p:nvPr/>
        </p:nvGrpSpPr>
        <p:grpSpPr>
          <a:xfrm>
            <a:off x="6859693" y="1710319"/>
            <a:ext cx="1794702" cy="1552621"/>
            <a:chOff x="6859693" y="1710319"/>
            <a:chExt cx="1794702" cy="1552621"/>
          </a:xfrm>
        </p:grpSpPr>
        <p:sp>
          <p:nvSpPr>
            <p:cNvPr id="95" name="任意多边形 94"/>
            <p:cNvSpPr/>
            <p:nvPr/>
          </p:nvSpPr>
          <p:spPr>
            <a:xfrm flipH="1">
              <a:off x="6859693" y="1710319"/>
              <a:ext cx="1794702" cy="1552621"/>
            </a:xfrm>
            <a:custGeom>
              <a:avLst/>
              <a:gdLst>
                <a:gd name="connsiteX0" fmla="*/ 1219200 w 1219200"/>
                <a:gd name="connsiteY0" fmla="*/ 704850 h 704850"/>
                <a:gd name="connsiteX1" fmla="*/ 809625 w 1219200"/>
                <a:gd name="connsiteY1" fmla="*/ 0 h 704850"/>
                <a:gd name="connsiteX2" fmla="*/ 95250 w 1219200"/>
                <a:gd name="connsiteY2" fmla="*/ 0 h 704850"/>
                <a:gd name="connsiteX3" fmla="*/ 0 w 1219200"/>
                <a:gd name="connsiteY3" fmla="*/ 200025 h 704850"/>
                <a:gd name="connsiteX4" fmla="*/ 95250 w 1219200"/>
                <a:gd name="connsiteY4" fmla="*/ 400050 h 704850"/>
                <a:gd name="connsiteX5" fmla="*/ 828675 w 1219200"/>
                <a:gd name="connsiteY5" fmla="*/ 400050 h 704850"/>
                <a:gd name="connsiteX6" fmla="*/ 1219200 w 1219200"/>
                <a:gd name="connsiteY6" fmla="*/ 704850 h 704850"/>
                <a:gd name="connsiteX0-1" fmla="*/ 1219200 w 1219200"/>
                <a:gd name="connsiteY0-2" fmla="*/ 704850 h 704850"/>
                <a:gd name="connsiteX1-3" fmla="*/ 809625 w 1219200"/>
                <a:gd name="connsiteY1-4" fmla="*/ 0 h 704850"/>
                <a:gd name="connsiteX2-5" fmla="*/ 95250 w 1219200"/>
                <a:gd name="connsiteY2-6" fmla="*/ 0 h 704850"/>
                <a:gd name="connsiteX3-7" fmla="*/ 0 w 1219200"/>
                <a:gd name="connsiteY3-8" fmla="*/ 200025 h 704850"/>
                <a:gd name="connsiteX4-9" fmla="*/ 95250 w 1219200"/>
                <a:gd name="connsiteY4-10" fmla="*/ 400050 h 704850"/>
                <a:gd name="connsiteX5-11" fmla="*/ 828675 w 1219200"/>
                <a:gd name="connsiteY5-12" fmla="*/ 400050 h 704850"/>
                <a:gd name="connsiteX6-13" fmla="*/ 1083940 w 1219200"/>
                <a:gd name="connsiteY6-14" fmla="*/ 614164 h 704850"/>
                <a:gd name="connsiteX7" fmla="*/ 1219200 w 1219200"/>
                <a:gd name="connsiteY7" fmla="*/ 704850 h 704850"/>
                <a:gd name="connsiteX0-15" fmla="*/ 1219200 w 1226815"/>
                <a:gd name="connsiteY0-16" fmla="*/ 704850 h 1014214"/>
                <a:gd name="connsiteX1-17" fmla="*/ 809625 w 1226815"/>
                <a:gd name="connsiteY1-18" fmla="*/ 0 h 1014214"/>
                <a:gd name="connsiteX2-19" fmla="*/ 95250 w 1226815"/>
                <a:gd name="connsiteY2-20" fmla="*/ 0 h 1014214"/>
                <a:gd name="connsiteX3-21" fmla="*/ 0 w 1226815"/>
                <a:gd name="connsiteY3-22" fmla="*/ 200025 h 1014214"/>
                <a:gd name="connsiteX4-23" fmla="*/ 95250 w 1226815"/>
                <a:gd name="connsiteY4-24" fmla="*/ 400050 h 1014214"/>
                <a:gd name="connsiteX5-25" fmla="*/ 828675 w 1226815"/>
                <a:gd name="connsiteY5-26" fmla="*/ 400050 h 1014214"/>
                <a:gd name="connsiteX6-27" fmla="*/ 1226815 w 1226815"/>
                <a:gd name="connsiteY6-28" fmla="*/ 1014214 h 1014214"/>
                <a:gd name="connsiteX7-29" fmla="*/ 1219200 w 1226815"/>
                <a:gd name="connsiteY7-30" fmla="*/ 704850 h 1014214"/>
                <a:gd name="connsiteX0-31" fmla="*/ 1226815 w 1226815"/>
                <a:gd name="connsiteY0-32" fmla="*/ 1014214 h 1014214"/>
                <a:gd name="connsiteX1-33" fmla="*/ 809625 w 1226815"/>
                <a:gd name="connsiteY1-34" fmla="*/ 0 h 1014214"/>
                <a:gd name="connsiteX2-35" fmla="*/ 95250 w 1226815"/>
                <a:gd name="connsiteY2-36" fmla="*/ 0 h 1014214"/>
                <a:gd name="connsiteX3-37" fmla="*/ 0 w 1226815"/>
                <a:gd name="connsiteY3-38" fmla="*/ 200025 h 1014214"/>
                <a:gd name="connsiteX4-39" fmla="*/ 95250 w 1226815"/>
                <a:gd name="connsiteY4-40" fmla="*/ 400050 h 1014214"/>
                <a:gd name="connsiteX5-41" fmla="*/ 828675 w 1226815"/>
                <a:gd name="connsiteY5-42" fmla="*/ 400050 h 1014214"/>
                <a:gd name="connsiteX6-43" fmla="*/ 1226815 w 1226815"/>
                <a:gd name="connsiteY6-44" fmla="*/ 1014214 h 10142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226815" h="1014214">
                  <a:moveTo>
                    <a:pt x="1226815" y="1014214"/>
                  </a:moveTo>
                  <a:lnTo>
                    <a:pt x="809625" y="0"/>
                  </a:lnTo>
                  <a:lnTo>
                    <a:pt x="95250" y="0"/>
                  </a:lnTo>
                  <a:lnTo>
                    <a:pt x="0" y="200025"/>
                  </a:lnTo>
                  <a:lnTo>
                    <a:pt x="95250" y="400050"/>
                  </a:lnTo>
                  <a:lnTo>
                    <a:pt x="828675" y="400050"/>
                  </a:lnTo>
                  <a:lnTo>
                    <a:pt x="1226815" y="1014214"/>
                  </a:lnTo>
                  <a:close/>
                </a:path>
              </a:pathLst>
            </a:cu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grpSp>
          <p:nvGrpSpPr>
            <p:cNvPr id="176" name="组合 175"/>
            <p:cNvGrpSpPr/>
            <p:nvPr/>
          </p:nvGrpSpPr>
          <p:grpSpPr>
            <a:xfrm>
              <a:off x="7875668" y="1844412"/>
              <a:ext cx="341221" cy="336953"/>
              <a:chOff x="9071432" y="2401956"/>
              <a:chExt cx="1073666" cy="1060237"/>
            </a:xfrm>
          </p:grpSpPr>
          <p:sp>
            <p:nvSpPr>
              <p:cNvPr id="177" name="任意多边形 176"/>
              <p:cNvSpPr/>
              <p:nvPr/>
            </p:nvSpPr>
            <p:spPr>
              <a:xfrm>
                <a:off x="9071432" y="2401956"/>
                <a:ext cx="1073666" cy="955209"/>
              </a:xfrm>
              <a:custGeom>
                <a:avLst/>
                <a:gdLst/>
                <a:ahLst/>
                <a:cxnLst/>
                <a:rect l="l" t="t" r="r" b="b"/>
                <a:pathLst>
                  <a:path w="1073666" h="955209">
                    <a:moveTo>
                      <a:pt x="536833" y="0"/>
                    </a:moveTo>
                    <a:cubicBezTo>
                      <a:pt x="833318" y="0"/>
                      <a:pt x="1073666" y="178783"/>
                      <a:pt x="1073666" y="399322"/>
                    </a:cubicBezTo>
                    <a:cubicBezTo>
                      <a:pt x="1073666" y="619861"/>
                      <a:pt x="833318" y="798644"/>
                      <a:pt x="536833" y="798644"/>
                    </a:cubicBezTo>
                    <a:lnTo>
                      <a:pt x="451632" y="792255"/>
                    </a:lnTo>
                    <a:cubicBezTo>
                      <a:pt x="374779" y="857533"/>
                      <a:pt x="285584" y="927104"/>
                      <a:pt x="149741" y="955209"/>
                    </a:cubicBezTo>
                    <a:cubicBezTo>
                      <a:pt x="178308" y="906865"/>
                      <a:pt x="243377" y="835707"/>
                      <a:pt x="248758" y="735321"/>
                    </a:cubicBezTo>
                    <a:cubicBezTo>
                      <a:pt x="99027" y="665239"/>
                      <a:pt x="0" y="540882"/>
                      <a:pt x="0" y="399322"/>
                    </a:cubicBezTo>
                    <a:cubicBezTo>
                      <a:pt x="0" y="178783"/>
                      <a:pt x="240348" y="0"/>
                      <a:pt x="536833" y="0"/>
                    </a:cubicBezTo>
                    <a:close/>
                  </a:path>
                </a:pathLst>
              </a:custGeom>
              <a:noFill/>
              <a:ln w="158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262626"/>
                  </a:solidFill>
                </a:endParaRPr>
              </a:p>
            </p:txBody>
          </p:sp>
          <p:sp>
            <p:nvSpPr>
              <p:cNvPr id="178" name="弧形 177"/>
              <p:cNvSpPr/>
              <p:nvPr/>
            </p:nvSpPr>
            <p:spPr>
              <a:xfrm rot="18074005">
                <a:off x="9166664" y="2559941"/>
                <a:ext cx="902252" cy="902252"/>
              </a:xfrm>
              <a:prstGeom prst="arc">
                <a:avLst>
                  <a:gd name="adj1" fmla="val 16200000"/>
                  <a:gd name="adj2" fmla="val 1935745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400">
                  <a:solidFill>
                    <a:srgbClr val="262626"/>
                  </a:solidFill>
                </a:endParaRPr>
              </a:p>
            </p:txBody>
          </p:sp>
        </p:grpSp>
      </p:grpSp>
      <p:grpSp>
        <p:nvGrpSpPr>
          <p:cNvPr id="20" name="组合 19"/>
          <p:cNvGrpSpPr/>
          <p:nvPr/>
        </p:nvGrpSpPr>
        <p:grpSpPr>
          <a:xfrm>
            <a:off x="4417336" y="3228857"/>
            <a:ext cx="2972466" cy="2805229"/>
            <a:chOff x="4417336" y="3228857"/>
            <a:chExt cx="2972466" cy="2805229"/>
          </a:xfrm>
        </p:grpSpPr>
        <p:sp>
          <p:nvSpPr>
            <p:cNvPr id="92" name="任意多边形 91"/>
            <p:cNvSpPr/>
            <p:nvPr/>
          </p:nvSpPr>
          <p:spPr>
            <a:xfrm>
              <a:off x="4462109" y="3307873"/>
              <a:ext cx="2882920" cy="2726213"/>
            </a:xfrm>
            <a:custGeom>
              <a:avLst/>
              <a:gdLst>
                <a:gd name="connsiteX0" fmla="*/ 963827 w 2131541"/>
                <a:gd name="connsiteY0" fmla="*/ 2255108 h 2261287"/>
                <a:gd name="connsiteX1" fmla="*/ 957649 w 2131541"/>
                <a:gd name="connsiteY1" fmla="*/ 2075935 h 2261287"/>
                <a:gd name="connsiteX2" fmla="*/ 537519 w 2131541"/>
                <a:gd name="connsiteY2" fmla="*/ 1674341 h 2261287"/>
                <a:gd name="connsiteX3" fmla="*/ 0 w 2131541"/>
                <a:gd name="connsiteY3" fmla="*/ 1383957 h 2261287"/>
                <a:gd name="connsiteX4" fmla="*/ 518984 w 2131541"/>
                <a:gd name="connsiteY4" fmla="*/ 1340708 h 2261287"/>
                <a:gd name="connsiteX5" fmla="*/ 815546 w 2131541"/>
                <a:gd name="connsiteY5" fmla="*/ 1081216 h 2261287"/>
                <a:gd name="connsiteX6" fmla="*/ 611660 w 2131541"/>
                <a:gd name="connsiteY6" fmla="*/ 129746 h 2261287"/>
                <a:gd name="connsiteX7" fmla="*/ 1044146 w 2131541"/>
                <a:gd name="connsiteY7" fmla="*/ 908222 h 2261287"/>
                <a:gd name="connsiteX8" fmla="*/ 1161536 w 2131541"/>
                <a:gd name="connsiteY8" fmla="*/ 0 h 2261287"/>
                <a:gd name="connsiteX9" fmla="*/ 1315995 w 2131541"/>
                <a:gd name="connsiteY9" fmla="*/ 914400 h 2261287"/>
                <a:gd name="connsiteX10" fmla="*/ 1723768 w 2131541"/>
                <a:gd name="connsiteY10" fmla="*/ 160638 h 2261287"/>
                <a:gd name="connsiteX11" fmla="*/ 1668163 w 2131541"/>
                <a:gd name="connsiteY11" fmla="*/ 191530 h 2261287"/>
                <a:gd name="connsiteX12" fmla="*/ 1600200 w 2131541"/>
                <a:gd name="connsiteY12" fmla="*/ 1056503 h 2261287"/>
                <a:gd name="connsiteX13" fmla="*/ 2131541 w 2131541"/>
                <a:gd name="connsiteY13" fmla="*/ 518984 h 2261287"/>
                <a:gd name="connsiteX14" fmla="*/ 1810265 w 2131541"/>
                <a:gd name="connsiteY14" fmla="*/ 1248033 h 2261287"/>
                <a:gd name="connsiteX15" fmla="*/ 1594022 w 2131541"/>
                <a:gd name="connsiteY15" fmla="*/ 2100649 h 2261287"/>
                <a:gd name="connsiteX16" fmla="*/ 1606379 w 2131541"/>
                <a:gd name="connsiteY16" fmla="*/ 2261287 h 2261287"/>
                <a:gd name="connsiteX17" fmla="*/ 963827 w 2131541"/>
                <a:gd name="connsiteY17" fmla="*/ 2255108 h 2261287"/>
                <a:gd name="connsiteX0-1" fmla="*/ 963827 w 2131541"/>
                <a:gd name="connsiteY0-2" fmla="*/ 2255108 h 2261287"/>
                <a:gd name="connsiteX1-3" fmla="*/ 957649 w 2131541"/>
                <a:gd name="connsiteY1-4" fmla="*/ 2075935 h 2261287"/>
                <a:gd name="connsiteX2-5" fmla="*/ 537519 w 2131541"/>
                <a:gd name="connsiteY2-6" fmla="*/ 1674341 h 2261287"/>
                <a:gd name="connsiteX3-7" fmla="*/ 0 w 2131541"/>
                <a:gd name="connsiteY3-8" fmla="*/ 1383957 h 2261287"/>
                <a:gd name="connsiteX4-9" fmla="*/ 518984 w 2131541"/>
                <a:gd name="connsiteY4-10" fmla="*/ 1340708 h 2261287"/>
                <a:gd name="connsiteX5-11" fmla="*/ 815546 w 2131541"/>
                <a:gd name="connsiteY5-12" fmla="*/ 1081216 h 2261287"/>
                <a:gd name="connsiteX6-13" fmla="*/ 611660 w 2131541"/>
                <a:gd name="connsiteY6-14" fmla="*/ 129746 h 2261287"/>
                <a:gd name="connsiteX7-15" fmla="*/ 1044146 w 2131541"/>
                <a:gd name="connsiteY7-16" fmla="*/ 908222 h 2261287"/>
                <a:gd name="connsiteX8-17" fmla="*/ 1161536 w 2131541"/>
                <a:gd name="connsiteY8-18" fmla="*/ 0 h 2261287"/>
                <a:gd name="connsiteX9-19" fmla="*/ 1315995 w 2131541"/>
                <a:gd name="connsiteY9-20" fmla="*/ 914400 h 2261287"/>
                <a:gd name="connsiteX10-21" fmla="*/ 1723768 w 2131541"/>
                <a:gd name="connsiteY10-22" fmla="*/ 160638 h 2261287"/>
                <a:gd name="connsiteX11-23" fmla="*/ 1668163 w 2131541"/>
                <a:gd name="connsiteY11-24" fmla="*/ 191530 h 2261287"/>
                <a:gd name="connsiteX12-25" fmla="*/ 1600200 w 2131541"/>
                <a:gd name="connsiteY12-26" fmla="*/ 1056503 h 2261287"/>
                <a:gd name="connsiteX13-27" fmla="*/ 2131541 w 2131541"/>
                <a:gd name="connsiteY13-28" fmla="*/ 518984 h 2261287"/>
                <a:gd name="connsiteX14-29" fmla="*/ 1810265 w 2131541"/>
                <a:gd name="connsiteY14-30" fmla="*/ 1248033 h 2261287"/>
                <a:gd name="connsiteX15-31" fmla="*/ 1594022 w 2131541"/>
                <a:gd name="connsiteY15-32" fmla="*/ 2100649 h 2261287"/>
                <a:gd name="connsiteX16-33" fmla="*/ 1606379 w 2131541"/>
                <a:gd name="connsiteY16-34" fmla="*/ 2261287 h 2261287"/>
                <a:gd name="connsiteX17-35" fmla="*/ 963827 w 2131541"/>
                <a:gd name="connsiteY17-36" fmla="*/ 2255108 h 2261287"/>
                <a:gd name="connsiteX0-37" fmla="*/ 963827 w 2131541"/>
                <a:gd name="connsiteY0-38" fmla="*/ 2255108 h 2261287"/>
                <a:gd name="connsiteX1-39" fmla="*/ 957649 w 2131541"/>
                <a:gd name="connsiteY1-40" fmla="*/ 2075935 h 2261287"/>
                <a:gd name="connsiteX2-41" fmla="*/ 537519 w 2131541"/>
                <a:gd name="connsiteY2-42" fmla="*/ 1674341 h 2261287"/>
                <a:gd name="connsiteX3-43" fmla="*/ 0 w 2131541"/>
                <a:gd name="connsiteY3-44" fmla="*/ 1383957 h 2261287"/>
                <a:gd name="connsiteX4-45" fmla="*/ 518984 w 2131541"/>
                <a:gd name="connsiteY4-46" fmla="*/ 1340708 h 2261287"/>
                <a:gd name="connsiteX5-47" fmla="*/ 815546 w 2131541"/>
                <a:gd name="connsiteY5-48" fmla="*/ 1081216 h 2261287"/>
                <a:gd name="connsiteX6-49" fmla="*/ 611660 w 2131541"/>
                <a:gd name="connsiteY6-50" fmla="*/ 129746 h 2261287"/>
                <a:gd name="connsiteX7-51" fmla="*/ 1044146 w 2131541"/>
                <a:gd name="connsiteY7-52" fmla="*/ 908222 h 2261287"/>
                <a:gd name="connsiteX8-53" fmla="*/ 1161536 w 2131541"/>
                <a:gd name="connsiteY8-54" fmla="*/ 0 h 2261287"/>
                <a:gd name="connsiteX9-55" fmla="*/ 1315995 w 2131541"/>
                <a:gd name="connsiteY9-56" fmla="*/ 914400 h 2261287"/>
                <a:gd name="connsiteX10-57" fmla="*/ 1723768 w 2131541"/>
                <a:gd name="connsiteY10-58" fmla="*/ 160638 h 2261287"/>
                <a:gd name="connsiteX11-59" fmla="*/ 1668163 w 2131541"/>
                <a:gd name="connsiteY11-60" fmla="*/ 191530 h 2261287"/>
                <a:gd name="connsiteX12-61" fmla="*/ 1600200 w 2131541"/>
                <a:gd name="connsiteY12-62" fmla="*/ 1056503 h 2261287"/>
                <a:gd name="connsiteX13-63" fmla="*/ 2131541 w 2131541"/>
                <a:gd name="connsiteY13-64" fmla="*/ 518984 h 2261287"/>
                <a:gd name="connsiteX14-65" fmla="*/ 1810265 w 2131541"/>
                <a:gd name="connsiteY14-66" fmla="*/ 1248033 h 2261287"/>
                <a:gd name="connsiteX15-67" fmla="*/ 1594022 w 2131541"/>
                <a:gd name="connsiteY15-68" fmla="*/ 2100649 h 2261287"/>
                <a:gd name="connsiteX16-69" fmla="*/ 1606379 w 2131541"/>
                <a:gd name="connsiteY16-70" fmla="*/ 2261287 h 2261287"/>
                <a:gd name="connsiteX17-71" fmla="*/ 963827 w 2131541"/>
                <a:gd name="connsiteY17-72" fmla="*/ 2255108 h 2261287"/>
                <a:gd name="connsiteX0-73" fmla="*/ 963827 w 2131541"/>
                <a:gd name="connsiteY0-74" fmla="*/ 2255108 h 2261287"/>
                <a:gd name="connsiteX1-75" fmla="*/ 957649 w 2131541"/>
                <a:gd name="connsiteY1-76" fmla="*/ 2075935 h 2261287"/>
                <a:gd name="connsiteX2-77" fmla="*/ 537519 w 2131541"/>
                <a:gd name="connsiteY2-78" fmla="*/ 1674341 h 2261287"/>
                <a:gd name="connsiteX3-79" fmla="*/ 0 w 2131541"/>
                <a:gd name="connsiteY3-80" fmla="*/ 1383957 h 2261287"/>
                <a:gd name="connsiteX4-81" fmla="*/ 518984 w 2131541"/>
                <a:gd name="connsiteY4-82" fmla="*/ 1340708 h 2261287"/>
                <a:gd name="connsiteX5-83" fmla="*/ 815546 w 2131541"/>
                <a:gd name="connsiteY5-84" fmla="*/ 1081216 h 2261287"/>
                <a:gd name="connsiteX6-85" fmla="*/ 611660 w 2131541"/>
                <a:gd name="connsiteY6-86" fmla="*/ 129746 h 2261287"/>
                <a:gd name="connsiteX7-87" fmla="*/ 1044146 w 2131541"/>
                <a:gd name="connsiteY7-88" fmla="*/ 908222 h 2261287"/>
                <a:gd name="connsiteX8-89" fmla="*/ 1161536 w 2131541"/>
                <a:gd name="connsiteY8-90" fmla="*/ 0 h 2261287"/>
                <a:gd name="connsiteX9-91" fmla="*/ 1315995 w 2131541"/>
                <a:gd name="connsiteY9-92" fmla="*/ 914400 h 2261287"/>
                <a:gd name="connsiteX10-93" fmla="*/ 1723768 w 2131541"/>
                <a:gd name="connsiteY10-94" fmla="*/ 160638 h 2261287"/>
                <a:gd name="connsiteX11-95" fmla="*/ 1668163 w 2131541"/>
                <a:gd name="connsiteY11-96" fmla="*/ 191530 h 2261287"/>
                <a:gd name="connsiteX12-97" fmla="*/ 1600200 w 2131541"/>
                <a:gd name="connsiteY12-98" fmla="*/ 1056503 h 2261287"/>
                <a:gd name="connsiteX13-99" fmla="*/ 2131541 w 2131541"/>
                <a:gd name="connsiteY13-100" fmla="*/ 518984 h 2261287"/>
                <a:gd name="connsiteX14-101" fmla="*/ 1810265 w 2131541"/>
                <a:gd name="connsiteY14-102" fmla="*/ 1248033 h 2261287"/>
                <a:gd name="connsiteX15-103" fmla="*/ 1594022 w 2131541"/>
                <a:gd name="connsiteY15-104" fmla="*/ 2100649 h 2261287"/>
                <a:gd name="connsiteX16-105" fmla="*/ 1606379 w 2131541"/>
                <a:gd name="connsiteY16-106" fmla="*/ 2261287 h 2261287"/>
                <a:gd name="connsiteX17-107" fmla="*/ 963827 w 2131541"/>
                <a:gd name="connsiteY17-108" fmla="*/ 2255108 h 2261287"/>
                <a:gd name="connsiteX0-109" fmla="*/ 963827 w 2131541"/>
                <a:gd name="connsiteY0-110" fmla="*/ 2255108 h 2261287"/>
                <a:gd name="connsiteX1-111" fmla="*/ 957649 w 2131541"/>
                <a:gd name="connsiteY1-112" fmla="*/ 2075935 h 2261287"/>
                <a:gd name="connsiteX2-113" fmla="*/ 537519 w 2131541"/>
                <a:gd name="connsiteY2-114" fmla="*/ 1674341 h 2261287"/>
                <a:gd name="connsiteX3-115" fmla="*/ 0 w 2131541"/>
                <a:gd name="connsiteY3-116" fmla="*/ 1383957 h 2261287"/>
                <a:gd name="connsiteX4-117" fmla="*/ 518984 w 2131541"/>
                <a:gd name="connsiteY4-118" fmla="*/ 1340708 h 2261287"/>
                <a:gd name="connsiteX5-119" fmla="*/ 815546 w 2131541"/>
                <a:gd name="connsiteY5-120" fmla="*/ 1081216 h 2261287"/>
                <a:gd name="connsiteX6-121" fmla="*/ 611660 w 2131541"/>
                <a:gd name="connsiteY6-122" fmla="*/ 129746 h 2261287"/>
                <a:gd name="connsiteX7-123" fmla="*/ 1044146 w 2131541"/>
                <a:gd name="connsiteY7-124" fmla="*/ 908222 h 2261287"/>
                <a:gd name="connsiteX8-125" fmla="*/ 1161536 w 2131541"/>
                <a:gd name="connsiteY8-126" fmla="*/ 0 h 2261287"/>
                <a:gd name="connsiteX9-127" fmla="*/ 1315995 w 2131541"/>
                <a:gd name="connsiteY9-128" fmla="*/ 914400 h 2261287"/>
                <a:gd name="connsiteX10-129" fmla="*/ 1723768 w 2131541"/>
                <a:gd name="connsiteY10-130" fmla="*/ 160638 h 2261287"/>
                <a:gd name="connsiteX11-131" fmla="*/ 1668163 w 2131541"/>
                <a:gd name="connsiteY11-132" fmla="*/ 191530 h 2261287"/>
                <a:gd name="connsiteX12-133" fmla="*/ 1600200 w 2131541"/>
                <a:gd name="connsiteY12-134" fmla="*/ 1056503 h 2261287"/>
                <a:gd name="connsiteX13-135" fmla="*/ 2131541 w 2131541"/>
                <a:gd name="connsiteY13-136" fmla="*/ 518984 h 2261287"/>
                <a:gd name="connsiteX14-137" fmla="*/ 1810265 w 2131541"/>
                <a:gd name="connsiteY14-138" fmla="*/ 1248033 h 2261287"/>
                <a:gd name="connsiteX15-139" fmla="*/ 1594022 w 2131541"/>
                <a:gd name="connsiteY15-140" fmla="*/ 2100649 h 2261287"/>
                <a:gd name="connsiteX16-141" fmla="*/ 1606379 w 2131541"/>
                <a:gd name="connsiteY16-142" fmla="*/ 2261287 h 2261287"/>
                <a:gd name="connsiteX17-143" fmla="*/ 963827 w 2131541"/>
                <a:gd name="connsiteY17-144" fmla="*/ 2255108 h 2261287"/>
                <a:gd name="connsiteX0-145" fmla="*/ 963827 w 2131541"/>
                <a:gd name="connsiteY0-146" fmla="*/ 2255108 h 2261287"/>
                <a:gd name="connsiteX1-147" fmla="*/ 957649 w 2131541"/>
                <a:gd name="connsiteY1-148" fmla="*/ 2075935 h 2261287"/>
                <a:gd name="connsiteX2-149" fmla="*/ 537519 w 2131541"/>
                <a:gd name="connsiteY2-150" fmla="*/ 1674341 h 2261287"/>
                <a:gd name="connsiteX3-151" fmla="*/ 0 w 2131541"/>
                <a:gd name="connsiteY3-152" fmla="*/ 1383957 h 2261287"/>
                <a:gd name="connsiteX4-153" fmla="*/ 518984 w 2131541"/>
                <a:gd name="connsiteY4-154" fmla="*/ 1340708 h 2261287"/>
                <a:gd name="connsiteX5-155" fmla="*/ 815546 w 2131541"/>
                <a:gd name="connsiteY5-156" fmla="*/ 1081216 h 2261287"/>
                <a:gd name="connsiteX6-157" fmla="*/ 611660 w 2131541"/>
                <a:gd name="connsiteY6-158" fmla="*/ 129746 h 2261287"/>
                <a:gd name="connsiteX7-159" fmla="*/ 1044146 w 2131541"/>
                <a:gd name="connsiteY7-160" fmla="*/ 908222 h 2261287"/>
                <a:gd name="connsiteX8-161" fmla="*/ 1161536 w 2131541"/>
                <a:gd name="connsiteY8-162" fmla="*/ 0 h 2261287"/>
                <a:gd name="connsiteX9-163" fmla="*/ 1315995 w 2131541"/>
                <a:gd name="connsiteY9-164" fmla="*/ 914400 h 2261287"/>
                <a:gd name="connsiteX10-165" fmla="*/ 1723768 w 2131541"/>
                <a:gd name="connsiteY10-166" fmla="*/ 160638 h 2261287"/>
                <a:gd name="connsiteX11-167" fmla="*/ 1668163 w 2131541"/>
                <a:gd name="connsiteY11-168" fmla="*/ 191530 h 2261287"/>
                <a:gd name="connsiteX12-169" fmla="*/ 1600200 w 2131541"/>
                <a:gd name="connsiteY12-170" fmla="*/ 1056503 h 2261287"/>
                <a:gd name="connsiteX13-171" fmla="*/ 2131541 w 2131541"/>
                <a:gd name="connsiteY13-172" fmla="*/ 518984 h 2261287"/>
                <a:gd name="connsiteX14-173" fmla="*/ 1810265 w 2131541"/>
                <a:gd name="connsiteY14-174" fmla="*/ 1248033 h 2261287"/>
                <a:gd name="connsiteX15-175" fmla="*/ 1594022 w 2131541"/>
                <a:gd name="connsiteY15-176" fmla="*/ 2100649 h 2261287"/>
                <a:gd name="connsiteX16-177" fmla="*/ 1606379 w 2131541"/>
                <a:gd name="connsiteY16-178" fmla="*/ 2261287 h 2261287"/>
                <a:gd name="connsiteX17-179" fmla="*/ 963827 w 2131541"/>
                <a:gd name="connsiteY17-180" fmla="*/ 2255108 h 2261287"/>
                <a:gd name="connsiteX0-181" fmla="*/ 963827 w 2131541"/>
                <a:gd name="connsiteY0-182" fmla="*/ 2255108 h 2261287"/>
                <a:gd name="connsiteX1-183" fmla="*/ 957649 w 2131541"/>
                <a:gd name="connsiteY1-184" fmla="*/ 2075935 h 2261287"/>
                <a:gd name="connsiteX2-185" fmla="*/ 537519 w 2131541"/>
                <a:gd name="connsiteY2-186" fmla="*/ 1674341 h 2261287"/>
                <a:gd name="connsiteX3-187" fmla="*/ 0 w 2131541"/>
                <a:gd name="connsiteY3-188" fmla="*/ 1383957 h 2261287"/>
                <a:gd name="connsiteX4-189" fmla="*/ 518984 w 2131541"/>
                <a:gd name="connsiteY4-190" fmla="*/ 1340708 h 2261287"/>
                <a:gd name="connsiteX5-191" fmla="*/ 815546 w 2131541"/>
                <a:gd name="connsiteY5-192" fmla="*/ 1081216 h 2261287"/>
                <a:gd name="connsiteX6-193" fmla="*/ 611660 w 2131541"/>
                <a:gd name="connsiteY6-194" fmla="*/ 129746 h 2261287"/>
                <a:gd name="connsiteX7-195" fmla="*/ 1044146 w 2131541"/>
                <a:gd name="connsiteY7-196" fmla="*/ 908222 h 2261287"/>
                <a:gd name="connsiteX8-197" fmla="*/ 1161536 w 2131541"/>
                <a:gd name="connsiteY8-198" fmla="*/ 0 h 2261287"/>
                <a:gd name="connsiteX9-199" fmla="*/ 1315995 w 2131541"/>
                <a:gd name="connsiteY9-200" fmla="*/ 914400 h 2261287"/>
                <a:gd name="connsiteX10-201" fmla="*/ 1723768 w 2131541"/>
                <a:gd name="connsiteY10-202" fmla="*/ 160638 h 2261287"/>
                <a:gd name="connsiteX11-203" fmla="*/ 1668163 w 2131541"/>
                <a:gd name="connsiteY11-204" fmla="*/ 191530 h 2261287"/>
                <a:gd name="connsiteX12-205" fmla="*/ 1600200 w 2131541"/>
                <a:gd name="connsiteY12-206" fmla="*/ 1056503 h 2261287"/>
                <a:gd name="connsiteX13-207" fmla="*/ 2131541 w 2131541"/>
                <a:gd name="connsiteY13-208" fmla="*/ 518984 h 2261287"/>
                <a:gd name="connsiteX14-209" fmla="*/ 1810265 w 2131541"/>
                <a:gd name="connsiteY14-210" fmla="*/ 1248033 h 2261287"/>
                <a:gd name="connsiteX15-211" fmla="*/ 1594022 w 2131541"/>
                <a:gd name="connsiteY15-212" fmla="*/ 2100649 h 2261287"/>
                <a:gd name="connsiteX16-213" fmla="*/ 1606379 w 2131541"/>
                <a:gd name="connsiteY16-214" fmla="*/ 2261287 h 2261287"/>
                <a:gd name="connsiteX17-215" fmla="*/ 963827 w 2131541"/>
                <a:gd name="connsiteY17-216" fmla="*/ 2255108 h 2261287"/>
                <a:gd name="connsiteX0-217" fmla="*/ 963827 w 2131541"/>
                <a:gd name="connsiteY0-218" fmla="*/ 2255108 h 2261287"/>
                <a:gd name="connsiteX1-219" fmla="*/ 957649 w 2131541"/>
                <a:gd name="connsiteY1-220" fmla="*/ 2075935 h 2261287"/>
                <a:gd name="connsiteX2-221" fmla="*/ 537519 w 2131541"/>
                <a:gd name="connsiteY2-222" fmla="*/ 1674341 h 2261287"/>
                <a:gd name="connsiteX3-223" fmla="*/ 0 w 2131541"/>
                <a:gd name="connsiteY3-224" fmla="*/ 1383957 h 2261287"/>
                <a:gd name="connsiteX4-225" fmla="*/ 518984 w 2131541"/>
                <a:gd name="connsiteY4-226" fmla="*/ 1340708 h 2261287"/>
                <a:gd name="connsiteX5-227" fmla="*/ 815546 w 2131541"/>
                <a:gd name="connsiteY5-228" fmla="*/ 1081216 h 2261287"/>
                <a:gd name="connsiteX6-229" fmla="*/ 611660 w 2131541"/>
                <a:gd name="connsiteY6-230" fmla="*/ 129746 h 2261287"/>
                <a:gd name="connsiteX7-231" fmla="*/ 1044146 w 2131541"/>
                <a:gd name="connsiteY7-232" fmla="*/ 908222 h 2261287"/>
                <a:gd name="connsiteX8-233" fmla="*/ 1161536 w 2131541"/>
                <a:gd name="connsiteY8-234" fmla="*/ 0 h 2261287"/>
                <a:gd name="connsiteX9-235" fmla="*/ 1315995 w 2131541"/>
                <a:gd name="connsiteY9-236" fmla="*/ 914400 h 2261287"/>
                <a:gd name="connsiteX10-237" fmla="*/ 1723768 w 2131541"/>
                <a:gd name="connsiteY10-238" fmla="*/ 160638 h 2261287"/>
                <a:gd name="connsiteX11-239" fmla="*/ 1668163 w 2131541"/>
                <a:gd name="connsiteY11-240" fmla="*/ 191530 h 2261287"/>
                <a:gd name="connsiteX12-241" fmla="*/ 1600200 w 2131541"/>
                <a:gd name="connsiteY12-242" fmla="*/ 1056503 h 2261287"/>
                <a:gd name="connsiteX13-243" fmla="*/ 2131541 w 2131541"/>
                <a:gd name="connsiteY13-244" fmla="*/ 518984 h 2261287"/>
                <a:gd name="connsiteX14-245" fmla="*/ 1810265 w 2131541"/>
                <a:gd name="connsiteY14-246" fmla="*/ 1248033 h 2261287"/>
                <a:gd name="connsiteX15-247" fmla="*/ 1594022 w 2131541"/>
                <a:gd name="connsiteY15-248" fmla="*/ 2100649 h 2261287"/>
                <a:gd name="connsiteX16-249" fmla="*/ 1606379 w 2131541"/>
                <a:gd name="connsiteY16-250" fmla="*/ 2261287 h 2261287"/>
                <a:gd name="connsiteX17-251" fmla="*/ 963827 w 2131541"/>
                <a:gd name="connsiteY17-252" fmla="*/ 2255108 h 2261287"/>
                <a:gd name="connsiteX0-253" fmla="*/ 963827 w 2131541"/>
                <a:gd name="connsiteY0-254" fmla="*/ 2255108 h 2261287"/>
                <a:gd name="connsiteX1-255" fmla="*/ 957649 w 2131541"/>
                <a:gd name="connsiteY1-256" fmla="*/ 2075935 h 2261287"/>
                <a:gd name="connsiteX2-257" fmla="*/ 537519 w 2131541"/>
                <a:gd name="connsiteY2-258" fmla="*/ 1674341 h 2261287"/>
                <a:gd name="connsiteX3-259" fmla="*/ 0 w 2131541"/>
                <a:gd name="connsiteY3-260" fmla="*/ 1383957 h 2261287"/>
                <a:gd name="connsiteX4-261" fmla="*/ 518984 w 2131541"/>
                <a:gd name="connsiteY4-262" fmla="*/ 1340708 h 2261287"/>
                <a:gd name="connsiteX5-263" fmla="*/ 815546 w 2131541"/>
                <a:gd name="connsiteY5-264" fmla="*/ 1081216 h 2261287"/>
                <a:gd name="connsiteX6-265" fmla="*/ 611660 w 2131541"/>
                <a:gd name="connsiteY6-266" fmla="*/ 129746 h 2261287"/>
                <a:gd name="connsiteX7-267" fmla="*/ 1044146 w 2131541"/>
                <a:gd name="connsiteY7-268" fmla="*/ 908222 h 2261287"/>
                <a:gd name="connsiteX8-269" fmla="*/ 1161536 w 2131541"/>
                <a:gd name="connsiteY8-270" fmla="*/ 0 h 2261287"/>
                <a:gd name="connsiteX9-271" fmla="*/ 1315995 w 2131541"/>
                <a:gd name="connsiteY9-272" fmla="*/ 914400 h 2261287"/>
                <a:gd name="connsiteX10-273" fmla="*/ 1723768 w 2131541"/>
                <a:gd name="connsiteY10-274" fmla="*/ 160638 h 2261287"/>
                <a:gd name="connsiteX11-275" fmla="*/ 1668163 w 2131541"/>
                <a:gd name="connsiteY11-276" fmla="*/ 191530 h 2261287"/>
                <a:gd name="connsiteX12-277" fmla="*/ 1600200 w 2131541"/>
                <a:gd name="connsiteY12-278" fmla="*/ 1056503 h 2261287"/>
                <a:gd name="connsiteX13-279" fmla="*/ 2131541 w 2131541"/>
                <a:gd name="connsiteY13-280" fmla="*/ 518984 h 2261287"/>
                <a:gd name="connsiteX14-281" fmla="*/ 1810265 w 2131541"/>
                <a:gd name="connsiteY14-282" fmla="*/ 1248033 h 2261287"/>
                <a:gd name="connsiteX15-283" fmla="*/ 1594022 w 2131541"/>
                <a:gd name="connsiteY15-284" fmla="*/ 2100649 h 2261287"/>
                <a:gd name="connsiteX16-285" fmla="*/ 1606379 w 2131541"/>
                <a:gd name="connsiteY16-286" fmla="*/ 2261287 h 2261287"/>
                <a:gd name="connsiteX17-287" fmla="*/ 963827 w 2131541"/>
                <a:gd name="connsiteY17-288" fmla="*/ 2255108 h 2261287"/>
                <a:gd name="connsiteX0-289" fmla="*/ 963827 w 2131541"/>
                <a:gd name="connsiteY0-290" fmla="*/ 2255108 h 2261287"/>
                <a:gd name="connsiteX1-291" fmla="*/ 957649 w 2131541"/>
                <a:gd name="connsiteY1-292" fmla="*/ 2075935 h 2261287"/>
                <a:gd name="connsiteX2-293" fmla="*/ 537519 w 2131541"/>
                <a:gd name="connsiteY2-294" fmla="*/ 1674341 h 2261287"/>
                <a:gd name="connsiteX3-295" fmla="*/ 0 w 2131541"/>
                <a:gd name="connsiteY3-296" fmla="*/ 1383957 h 2261287"/>
                <a:gd name="connsiteX4-297" fmla="*/ 518984 w 2131541"/>
                <a:gd name="connsiteY4-298" fmla="*/ 1340708 h 2261287"/>
                <a:gd name="connsiteX5-299" fmla="*/ 815546 w 2131541"/>
                <a:gd name="connsiteY5-300" fmla="*/ 1081216 h 2261287"/>
                <a:gd name="connsiteX6-301" fmla="*/ 611660 w 2131541"/>
                <a:gd name="connsiteY6-302" fmla="*/ 129746 h 2261287"/>
                <a:gd name="connsiteX7-303" fmla="*/ 1044146 w 2131541"/>
                <a:gd name="connsiteY7-304" fmla="*/ 908222 h 2261287"/>
                <a:gd name="connsiteX8-305" fmla="*/ 1161536 w 2131541"/>
                <a:gd name="connsiteY8-306" fmla="*/ 0 h 2261287"/>
                <a:gd name="connsiteX9-307" fmla="*/ 1315995 w 2131541"/>
                <a:gd name="connsiteY9-308" fmla="*/ 914400 h 2261287"/>
                <a:gd name="connsiteX10-309" fmla="*/ 1723768 w 2131541"/>
                <a:gd name="connsiteY10-310" fmla="*/ 160638 h 2261287"/>
                <a:gd name="connsiteX11-311" fmla="*/ 1668163 w 2131541"/>
                <a:gd name="connsiteY11-312" fmla="*/ 191530 h 2261287"/>
                <a:gd name="connsiteX12-313" fmla="*/ 1600200 w 2131541"/>
                <a:gd name="connsiteY12-314" fmla="*/ 1056503 h 2261287"/>
                <a:gd name="connsiteX13-315" fmla="*/ 2131541 w 2131541"/>
                <a:gd name="connsiteY13-316" fmla="*/ 518984 h 2261287"/>
                <a:gd name="connsiteX14-317" fmla="*/ 1810265 w 2131541"/>
                <a:gd name="connsiteY14-318" fmla="*/ 1248033 h 2261287"/>
                <a:gd name="connsiteX15-319" fmla="*/ 1594022 w 2131541"/>
                <a:gd name="connsiteY15-320" fmla="*/ 2100649 h 2261287"/>
                <a:gd name="connsiteX16-321" fmla="*/ 1606379 w 2131541"/>
                <a:gd name="connsiteY16-322" fmla="*/ 2261287 h 2261287"/>
                <a:gd name="connsiteX17-323" fmla="*/ 963827 w 2131541"/>
                <a:gd name="connsiteY17-324" fmla="*/ 2255108 h 2261287"/>
                <a:gd name="connsiteX0-325" fmla="*/ 963827 w 2131541"/>
                <a:gd name="connsiteY0-326" fmla="*/ 2255108 h 2261287"/>
                <a:gd name="connsiteX1-327" fmla="*/ 957649 w 2131541"/>
                <a:gd name="connsiteY1-328" fmla="*/ 2075935 h 2261287"/>
                <a:gd name="connsiteX2-329" fmla="*/ 537519 w 2131541"/>
                <a:gd name="connsiteY2-330" fmla="*/ 1674341 h 2261287"/>
                <a:gd name="connsiteX3-331" fmla="*/ 0 w 2131541"/>
                <a:gd name="connsiteY3-332" fmla="*/ 1383957 h 2261287"/>
                <a:gd name="connsiteX4-333" fmla="*/ 518984 w 2131541"/>
                <a:gd name="connsiteY4-334" fmla="*/ 1340708 h 2261287"/>
                <a:gd name="connsiteX5-335" fmla="*/ 815546 w 2131541"/>
                <a:gd name="connsiteY5-336" fmla="*/ 1081216 h 2261287"/>
                <a:gd name="connsiteX6-337" fmla="*/ 611660 w 2131541"/>
                <a:gd name="connsiteY6-338" fmla="*/ 129746 h 2261287"/>
                <a:gd name="connsiteX7-339" fmla="*/ 1044146 w 2131541"/>
                <a:gd name="connsiteY7-340" fmla="*/ 908222 h 2261287"/>
                <a:gd name="connsiteX8-341" fmla="*/ 1161536 w 2131541"/>
                <a:gd name="connsiteY8-342" fmla="*/ 0 h 2261287"/>
                <a:gd name="connsiteX9-343" fmla="*/ 1315995 w 2131541"/>
                <a:gd name="connsiteY9-344" fmla="*/ 914400 h 2261287"/>
                <a:gd name="connsiteX10-345" fmla="*/ 1723768 w 2131541"/>
                <a:gd name="connsiteY10-346" fmla="*/ 160638 h 2261287"/>
                <a:gd name="connsiteX11-347" fmla="*/ 1668163 w 2131541"/>
                <a:gd name="connsiteY11-348" fmla="*/ 191530 h 2261287"/>
                <a:gd name="connsiteX12-349" fmla="*/ 1600200 w 2131541"/>
                <a:gd name="connsiteY12-350" fmla="*/ 1056503 h 2261287"/>
                <a:gd name="connsiteX13-351" fmla="*/ 2131541 w 2131541"/>
                <a:gd name="connsiteY13-352" fmla="*/ 518984 h 2261287"/>
                <a:gd name="connsiteX14-353" fmla="*/ 1810265 w 2131541"/>
                <a:gd name="connsiteY14-354" fmla="*/ 1248033 h 2261287"/>
                <a:gd name="connsiteX15-355" fmla="*/ 1594022 w 2131541"/>
                <a:gd name="connsiteY15-356" fmla="*/ 2100649 h 2261287"/>
                <a:gd name="connsiteX16-357" fmla="*/ 1606379 w 2131541"/>
                <a:gd name="connsiteY16-358" fmla="*/ 2261287 h 2261287"/>
                <a:gd name="connsiteX17-359" fmla="*/ 963827 w 2131541"/>
                <a:gd name="connsiteY17-360" fmla="*/ 2255108 h 2261287"/>
                <a:gd name="connsiteX0-361" fmla="*/ 963827 w 2131541"/>
                <a:gd name="connsiteY0-362" fmla="*/ 2255108 h 2261287"/>
                <a:gd name="connsiteX1-363" fmla="*/ 957649 w 2131541"/>
                <a:gd name="connsiteY1-364" fmla="*/ 2075935 h 2261287"/>
                <a:gd name="connsiteX2-365" fmla="*/ 537519 w 2131541"/>
                <a:gd name="connsiteY2-366" fmla="*/ 1674341 h 2261287"/>
                <a:gd name="connsiteX3-367" fmla="*/ 0 w 2131541"/>
                <a:gd name="connsiteY3-368" fmla="*/ 1383957 h 2261287"/>
                <a:gd name="connsiteX4-369" fmla="*/ 518984 w 2131541"/>
                <a:gd name="connsiteY4-370" fmla="*/ 1340708 h 2261287"/>
                <a:gd name="connsiteX5-371" fmla="*/ 815546 w 2131541"/>
                <a:gd name="connsiteY5-372" fmla="*/ 1081216 h 2261287"/>
                <a:gd name="connsiteX6-373" fmla="*/ 611660 w 2131541"/>
                <a:gd name="connsiteY6-374" fmla="*/ 129746 h 2261287"/>
                <a:gd name="connsiteX7-375" fmla="*/ 1044146 w 2131541"/>
                <a:gd name="connsiteY7-376" fmla="*/ 908222 h 2261287"/>
                <a:gd name="connsiteX8-377" fmla="*/ 1161536 w 2131541"/>
                <a:gd name="connsiteY8-378" fmla="*/ 0 h 2261287"/>
                <a:gd name="connsiteX9-379" fmla="*/ 1315995 w 2131541"/>
                <a:gd name="connsiteY9-380" fmla="*/ 914400 h 2261287"/>
                <a:gd name="connsiteX10-381" fmla="*/ 1723768 w 2131541"/>
                <a:gd name="connsiteY10-382" fmla="*/ 160638 h 2261287"/>
                <a:gd name="connsiteX11-383" fmla="*/ 1668163 w 2131541"/>
                <a:gd name="connsiteY11-384" fmla="*/ 191530 h 2261287"/>
                <a:gd name="connsiteX12-385" fmla="*/ 1600200 w 2131541"/>
                <a:gd name="connsiteY12-386" fmla="*/ 1056503 h 2261287"/>
                <a:gd name="connsiteX13-387" fmla="*/ 2131541 w 2131541"/>
                <a:gd name="connsiteY13-388" fmla="*/ 518984 h 2261287"/>
                <a:gd name="connsiteX14-389" fmla="*/ 1810265 w 2131541"/>
                <a:gd name="connsiteY14-390" fmla="*/ 1248033 h 2261287"/>
                <a:gd name="connsiteX15-391" fmla="*/ 1594022 w 2131541"/>
                <a:gd name="connsiteY15-392" fmla="*/ 2100649 h 2261287"/>
                <a:gd name="connsiteX16-393" fmla="*/ 1606379 w 2131541"/>
                <a:gd name="connsiteY16-394" fmla="*/ 2261287 h 2261287"/>
                <a:gd name="connsiteX17-395" fmla="*/ 963827 w 2131541"/>
                <a:gd name="connsiteY17-396" fmla="*/ 2255108 h 2261287"/>
                <a:gd name="connsiteX0-397" fmla="*/ 963827 w 2131541"/>
                <a:gd name="connsiteY0-398" fmla="*/ 2255108 h 2261287"/>
                <a:gd name="connsiteX1-399" fmla="*/ 957649 w 2131541"/>
                <a:gd name="connsiteY1-400" fmla="*/ 2075935 h 2261287"/>
                <a:gd name="connsiteX2-401" fmla="*/ 537519 w 2131541"/>
                <a:gd name="connsiteY2-402" fmla="*/ 1674341 h 2261287"/>
                <a:gd name="connsiteX3-403" fmla="*/ 0 w 2131541"/>
                <a:gd name="connsiteY3-404" fmla="*/ 1383957 h 2261287"/>
                <a:gd name="connsiteX4-405" fmla="*/ 518984 w 2131541"/>
                <a:gd name="connsiteY4-406" fmla="*/ 1340708 h 2261287"/>
                <a:gd name="connsiteX5-407" fmla="*/ 815546 w 2131541"/>
                <a:gd name="connsiteY5-408" fmla="*/ 1081216 h 2261287"/>
                <a:gd name="connsiteX6-409" fmla="*/ 611660 w 2131541"/>
                <a:gd name="connsiteY6-410" fmla="*/ 129746 h 2261287"/>
                <a:gd name="connsiteX7-411" fmla="*/ 1044146 w 2131541"/>
                <a:gd name="connsiteY7-412" fmla="*/ 908222 h 2261287"/>
                <a:gd name="connsiteX8-413" fmla="*/ 1161536 w 2131541"/>
                <a:gd name="connsiteY8-414" fmla="*/ 0 h 2261287"/>
                <a:gd name="connsiteX9-415" fmla="*/ 1315995 w 2131541"/>
                <a:gd name="connsiteY9-416" fmla="*/ 914400 h 2261287"/>
                <a:gd name="connsiteX10-417" fmla="*/ 1723768 w 2131541"/>
                <a:gd name="connsiteY10-418" fmla="*/ 160638 h 2261287"/>
                <a:gd name="connsiteX11-419" fmla="*/ 1668163 w 2131541"/>
                <a:gd name="connsiteY11-420" fmla="*/ 191530 h 2261287"/>
                <a:gd name="connsiteX12-421" fmla="*/ 1600200 w 2131541"/>
                <a:gd name="connsiteY12-422" fmla="*/ 1056503 h 2261287"/>
                <a:gd name="connsiteX13-423" fmla="*/ 2131541 w 2131541"/>
                <a:gd name="connsiteY13-424" fmla="*/ 518984 h 2261287"/>
                <a:gd name="connsiteX14-425" fmla="*/ 1810265 w 2131541"/>
                <a:gd name="connsiteY14-426" fmla="*/ 1248033 h 2261287"/>
                <a:gd name="connsiteX15-427" fmla="*/ 1594022 w 2131541"/>
                <a:gd name="connsiteY15-428" fmla="*/ 2100649 h 2261287"/>
                <a:gd name="connsiteX16-429" fmla="*/ 1606379 w 2131541"/>
                <a:gd name="connsiteY16-430" fmla="*/ 2261287 h 2261287"/>
                <a:gd name="connsiteX17-431" fmla="*/ 963827 w 2131541"/>
                <a:gd name="connsiteY17-432" fmla="*/ 2255108 h 2261287"/>
                <a:gd name="connsiteX0-433" fmla="*/ 963827 w 2131541"/>
                <a:gd name="connsiteY0-434" fmla="*/ 2257756 h 2263935"/>
                <a:gd name="connsiteX1-435" fmla="*/ 957649 w 2131541"/>
                <a:gd name="connsiteY1-436" fmla="*/ 2078583 h 2263935"/>
                <a:gd name="connsiteX2-437" fmla="*/ 537519 w 2131541"/>
                <a:gd name="connsiteY2-438" fmla="*/ 1676989 h 2263935"/>
                <a:gd name="connsiteX3-439" fmla="*/ 0 w 2131541"/>
                <a:gd name="connsiteY3-440" fmla="*/ 1386605 h 2263935"/>
                <a:gd name="connsiteX4-441" fmla="*/ 518984 w 2131541"/>
                <a:gd name="connsiteY4-442" fmla="*/ 1343356 h 2263935"/>
                <a:gd name="connsiteX5-443" fmla="*/ 815546 w 2131541"/>
                <a:gd name="connsiteY5-444" fmla="*/ 1083864 h 2263935"/>
                <a:gd name="connsiteX6-445" fmla="*/ 611660 w 2131541"/>
                <a:gd name="connsiteY6-446" fmla="*/ 132394 h 2263935"/>
                <a:gd name="connsiteX7-447" fmla="*/ 1044146 w 2131541"/>
                <a:gd name="connsiteY7-448" fmla="*/ 910870 h 2263935"/>
                <a:gd name="connsiteX8-449" fmla="*/ 1161536 w 2131541"/>
                <a:gd name="connsiteY8-450" fmla="*/ 2648 h 2263935"/>
                <a:gd name="connsiteX9-451" fmla="*/ 1315995 w 2131541"/>
                <a:gd name="connsiteY9-452" fmla="*/ 917048 h 2263935"/>
                <a:gd name="connsiteX10-453" fmla="*/ 1723768 w 2131541"/>
                <a:gd name="connsiteY10-454" fmla="*/ 163286 h 2263935"/>
                <a:gd name="connsiteX11-455" fmla="*/ 1668163 w 2131541"/>
                <a:gd name="connsiteY11-456" fmla="*/ 194178 h 2263935"/>
                <a:gd name="connsiteX12-457" fmla="*/ 1600200 w 2131541"/>
                <a:gd name="connsiteY12-458" fmla="*/ 1059151 h 2263935"/>
                <a:gd name="connsiteX13-459" fmla="*/ 2131541 w 2131541"/>
                <a:gd name="connsiteY13-460" fmla="*/ 521632 h 2263935"/>
                <a:gd name="connsiteX14-461" fmla="*/ 1810265 w 2131541"/>
                <a:gd name="connsiteY14-462" fmla="*/ 1250681 h 2263935"/>
                <a:gd name="connsiteX15-463" fmla="*/ 1594022 w 2131541"/>
                <a:gd name="connsiteY15-464" fmla="*/ 2103297 h 2263935"/>
                <a:gd name="connsiteX16-465" fmla="*/ 1606379 w 2131541"/>
                <a:gd name="connsiteY16-466" fmla="*/ 2263935 h 2263935"/>
                <a:gd name="connsiteX17-467" fmla="*/ 963827 w 2131541"/>
                <a:gd name="connsiteY17-468" fmla="*/ 2257756 h 2263935"/>
                <a:gd name="connsiteX0-469" fmla="*/ 963827 w 2131541"/>
                <a:gd name="connsiteY0-470" fmla="*/ 2256830 h 2263009"/>
                <a:gd name="connsiteX1-471" fmla="*/ 957649 w 2131541"/>
                <a:gd name="connsiteY1-472" fmla="*/ 2077657 h 2263009"/>
                <a:gd name="connsiteX2-473" fmla="*/ 537519 w 2131541"/>
                <a:gd name="connsiteY2-474" fmla="*/ 1676063 h 2263009"/>
                <a:gd name="connsiteX3-475" fmla="*/ 0 w 2131541"/>
                <a:gd name="connsiteY3-476" fmla="*/ 1385679 h 2263009"/>
                <a:gd name="connsiteX4-477" fmla="*/ 518984 w 2131541"/>
                <a:gd name="connsiteY4-478" fmla="*/ 1342430 h 2263009"/>
                <a:gd name="connsiteX5-479" fmla="*/ 815546 w 2131541"/>
                <a:gd name="connsiteY5-480" fmla="*/ 1082938 h 2263009"/>
                <a:gd name="connsiteX6-481" fmla="*/ 611660 w 2131541"/>
                <a:gd name="connsiteY6-482" fmla="*/ 131468 h 2263009"/>
                <a:gd name="connsiteX7-483" fmla="*/ 1044146 w 2131541"/>
                <a:gd name="connsiteY7-484" fmla="*/ 909944 h 2263009"/>
                <a:gd name="connsiteX8-485" fmla="*/ 1161536 w 2131541"/>
                <a:gd name="connsiteY8-486" fmla="*/ 1722 h 2263009"/>
                <a:gd name="connsiteX9-487" fmla="*/ 1315995 w 2131541"/>
                <a:gd name="connsiteY9-488" fmla="*/ 916122 h 2263009"/>
                <a:gd name="connsiteX10-489" fmla="*/ 1723768 w 2131541"/>
                <a:gd name="connsiteY10-490" fmla="*/ 162360 h 2263009"/>
                <a:gd name="connsiteX11-491" fmla="*/ 1668163 w 2131541"/>
                <a:gd name="connsiteY11-492" fmla="*/ 193252 h 2263009"/>
                <a:gd name="connsiteX12-493" fmla="*/ 1600200 w 2131541"/>
                <a:gd name="connsiteY12-494" fmla="*/ 1058225 h 2263009"/>
                <a:gd name="connsiteX13-495" fmla="*/ 2131541 w 2131541"/>
                <a:gd name="connsiteY13-496" fmla="*/ 520706 h 2263009"/>
                <a:gd name="connsiteX14-497" fmla="*/ 1810265 w 2131541"/>
                <a:gd name="connsiteY14-498" fmla="*/ 1249755 h 2263009"/>
                <a:gd name="connsiteX15-499" fmla="*/ 1594022 w 2131541"/>
                <a:gd name="connsiteY15-500" fmla="*/ 2102371 h 2263009"/>
                <a:gd name="connsiteX16-501" fmla="*/ 1606379 w 2131541"/>
                <a:gd name="connsiteY16-502" fmla="*/ 2263009 h 2263009"/>
                <a:gd name="connsiteX17-503" fmla="*/ 963827 w 2131541"/>
                <a:gd name="connsiteY17-504" fmla="*/ 2256830 h 2263009"/>
                <a:gd name="connsiteX0-505" fmla="*/ 963827 w 2131541"/>
                <a:gd name="connsiteY0-506" fmla="*/ 2256830 h 2263009"/>
                <a:gd name="connsiteX1-507" fmla="*/ 957649 w 2131541"/>
                <a:gd name="connsiteY1-508" fmla="*/ 2077657 h 2263009"/>
                <a:gd name="connsiteX2-509" fmla="*/ 537519 w 2131541"/>
                <a:gd name="connsiteY2-510" fmla="*/ 1676063 h 2263009"/>
                <a:gd name="connsiteX3-511" fmla="*/ 0 w 2131541"/>
                <a:gd name="connsiteY3-512" fmla="*/ 1385679 h 2263009"/>
                <a:gd name="connsiteX4-513" fmla="*/ 518984 w 2131541"/>
                <a:gd name="connsiteY4-514" fmla="*/ 1342430 h 2263009"/>
                <a:gd name="connsiteX5-515" fmla="*/ 815546 w 2131541"/>
                <a:gd name="connsiteY5-516" fmla="*/ 1082938 h 2263009"/>
                <a:gd name="connsiteX6-517" fmla="*/ 611660 w 2131541"/>
                <a:gd name="connsiteY6-518" fmla="*/ 131468 h 2263009"/>
                <a:gd name="connsiteX7-519" fmla="*/ 1044146 w 2131541"/>
                <a:gd name="connsiteY7-520" fmla="*/ 909944 h 2263009"/>
                <a:gd name="connsiteX8-521" fmla="*/ 1161536 w 2131541"/>
                <a:gd name="connsiteY8-522" fmla="*/ 1722 h 2263009"/>
                <a:gd name="connsiteX9-523" fmla="*/ 1315995 w 2131541"/>
                <a:gd name="connsiteY9-524" fmla="*/ 916122 h 2263009"/>
                <a:gd name="connsiteX10-525" fmla="*/ 1723768 w 2131541"/>
                <a:gd name="connsiteY10-526" fmla="*/ 162360 h 2263009"/>
                <a:gd name="connsiteX11-527" fmla="*/ 1668163 w 2131541"/>
                <a:gd name="connsiteY11-528" fmla="*/ 193252 h 2263009"/>
                <a:gd name="connsiteX12-529" fmla="*/ 1600200 w 2131541"/>
                <a:gd name="connsiteY12-530" fmla="*/ 1058225 h 2263009"/>
                <a:gd name="connsiteX13-531" fmla="*/ 2131541 w 2131541"/>
                <a:gd name="connsiteY13-532" fmla="*/ 520706 h 2263009"/>
                <a:gd name="connsiteX14-533" fmla="*/ 1810265 w 2131541"/>
                <a:gd name="connsiteY14-534" fmla="*/ 1249755 h 2263009"/>
                <a:gd name="connsiteX15-535" fmla="*/ 1594022 w 2131541"/>
                <a:gd name="connsiteY15-536" fmla="*/ 2102371 h 2263009"/>
                <a:gd name="connsiteX16-537" fmla="*/ 1606379 w 2131541"/>
                <a:gd name="connsiteY16-538" fmla="*/ 2263009 h 2263009"/>
                <a:gd name="connsiteX17-539" fmla="*/ 963827 w 2131541"/>
                <a:gd name="connsiteY17-540" fmla="*/ 2256830 h 2263009"/>
                <a:gd name="connsiteX0-541" fmla="*/ 963827 w 2131541"/>
                <a:gd name="connsiteY0-542" fmla="*/ 2257028 h 2263207"/>
                <a:gd name="connsiteX1-543" fmla="*/ 957649 w 2131541"/>
                <a:gd name="connsiteY1-544" fmla="*/ 2077855 h 2263207"/>
                <a:gd name="connsiteX2-545" fmla="*/ 537519 w 2131541"/>
                <a:gd name="connsiteY2-546" fmla="*/ 1676261 h 2263207"/>
                <a:gd name="connsiteX3-547" fmla="*/ 0 w 2131541"/>
                <a:gd name="connsiteY3-548" fmla="*/ 1385877 h 2263207"/>
                <a:gd name="connsiteX4-549" fmla="*/ 518984 w 2131541"/>
                <a:gd name="connsiteY4-550" fmla="*/ 1342628 h 2263207"/>
                <a:gd name="connsiteX5-551" fmla="*/ 815546 w 2131541"/>
                <a:gd name="connsiteY5-552" fmla="*/ 1083136 h 2263207"/>
                <a:gd name="connsiteX6-553" fmla="*/ 611660 w 2131541"/>
                <a:gd name="connsiteY6-554" fmla="*/ 131666 h 2263207"/>
                <a:gd name="connsiteX7-555" fmla="*/ 1044146 w 2131541"/>
                <a:gd name="connsiteY7-556" fmla="*/ 910142 h 2263207"/>
                <a:gd name="connsiteX8-557" fmla="*/ 1161536 w 2131541"/>
                <a:gd name="connsiteY8-558" fmla="*/ 1920 h 2263207"/>
                <a:gd name="connsiteX9-559" fmla="*/ 1315995 w 2131541"/>
                <a:gd name="connsiteY9-560" fmla="*/ 916320 h 2263207"/>
                <a:gd name="connsiteX10-561" fmla="*/ 1723768 w 2131541"/>
                <a:gd name="connsiteY10-562" fmla="*/ 162558 h 2263207"/>
                <a:gd name="connsiteX11-563" fmla="*/ 1668163 w 2131541"/>
                <a:gd name="connsiteY11-564" fmla="*/ 193450 h 2263207"/>
                <a:gd name="connsiteX12-565" fmla="*/ 1600200 w 2131541"/>
                <a:gd name="connsiteY12-566" fmla="*/ 1058423 h 2263207"/>
                <a:gd name="connsiteX13-567" fmla="*/ 2131541 w 2131541"/>
                <a:gd name="connsiteY13-568" fmla="*/ 520904 h 2263207"/>
                <a:gd name="connsiteX14-569" fmla="*/ 1810265 w 2131541"/>
                <a:gd name="connsiteY14-570" fmla="*/ 1249953 h 2263207"/>
                <a:gd name="connsiteX15-571" fmla="*/ 1594022 w 2131541"/>
                <a:gd name="connsiteY15-572" fmla="*/ 2102569 h 2263207"/>
                <a:gd name="connsiteX16-573" fmla="*/ 1606379 w 2131541"/>
                <a:gd name="connsiteY16-574" fmla="*/ 2263207 h 2263207"/>
                <a:gd name="connsiteX17-575" fmla="*/ 963827 w 2131541"/>
                <a:gd name="connsiteY17-576" fmla="*/ 2257028 h 2263207"/>
                <a:gd name="connsiteX0-577" fmla="*/ 963827 w 2131541"/>
                <a:gd name="connsiteY0-578" fmla="*/ 2257028 h 2263207"/>
                <a:gd name="connsiteX1-579" fmla="*/ 957649 w 2131541"/>
                <a:gd name="connsiteY1-580" fmla="*/ 2077855 h 2263207"/>
                <a:gd name="connsiteX2-581" fmla="*/ 537519 w 2131541"/>
                <a:gd name="connsiteY2-582" fmla="*/ 1676261 h 2263207"/>
                <a:gd name="connsiteX3-583" fmla="*/ 0 w 2131541"/>
                <a:gd name="connsiteY3-584" fmla="*/ 1385877 h 2263207"/>
                <a:gd name="connsiteX4-585" fmla="*/ 518984 w 2131541"/>
                <a:gd name="connsiteY4-586" fmla="*/ 1342628 h 2263207"/>
                <a:gd name="connsiteX5-587" fmla="*/ 815546 w 2131541"/>
                <a:gd name="connsiteY5-588" fmla="*/ 1083136 h 2263207"/>
                <a:gd name="connsiteX6-589" fmla="*/ 611660 w 2131541"/>
                <a:gd name="connsiteY6-590" fmla="*/ 131666 h 2263207"/>
                <a:gd name="connsiteX7-591" fmla="*/ 1044146 w 2131541"/>
                <a:gd name="connsiteY7-592" fmla="*/ 910142 h 2263207"/>
                <a:gd name="connsiteX8-593" fmla="*/ 1161536 w 2131541"/>
                <a:gd name="connsiteY8-594" fmla="*/ 1920 h 2263207"/>
                <a:gd name="connsiteX9-595" fmla="*/ 1315995 w 2131541"/>
                <a:gd name="connsiteY9-596" fmla="*/ 916320 h 2263207"/>
                <a:gd name="connsiteX10-597" fmla="*/ 1723768 w 2131541"/>
                <a:gd name="connsiteY10-598" fmla="*/ 162558 h 2263207"/>
                <a:gd name="connsiteX11-599" fmla="*/ 1668163 w 2131541"/>
                <a:gd name="connsiteY11-600" fmla="*/ 193450 h 2263207"/>
                <a:gd name="connsiteX12-601" fmla="*/ 1600200 w 2131541"/>
                <a:gd name="connsiteY12-602" fmla="*/ 1058423 h 2263207"/>
                <a:gd name="connsiteX13-603" fmla="*/ 2131541 w 2131541"/>
                <a:gd name="connsiteY13-604" fmla="*/ 520904 h 2263207"/>
                <a:gd name="connsiteX14-605" fmla="*/ 1810265 w 2131541"/>
                <a:gd name="connsiteY14-606" fmla="*/ 1249953 h 2263207"/>
                <a:gd name="connsiteX15-607" fmla="*/ 1594022 w 2131541"/>
                <a:gd name="connsiteY15-608" fmla="*/ 2102569 h 2263207"/>
                <a:gd name="connsiteX16-609" fmla="*/ 1606379 w 2131541"/>
                <a:gd name="connsiteY16-610" fmla="*/ 2263207 h 2263207"/>
                <a:gd name="connsiteX17-611" fmla="*/ 963827 w 2131541"/>
                <a:gd name="connsiteY17-612" fmla="*/ 2257028 h 2263207"/>
                <a:gd name="connsiteX0-613" fmla="*/ 963827 w 2131541"/>
                <a:gd name="connsiteY0-614" fmla="*/ 2257028 h 2263207"/>
                <a:gd name="connsiteX1-615" fmla="*/ 957649 w 2131541"/>
                <a:gd name="connsiteY1-616" fmla="*/ 2077855 h 2263207"/>
                <a:gd name="connsiteX2-617" fmla="*/ 537519 w 2131541"/>
                <a:gd name="connsiteY2-618" fmla="*/ 1676261 h 2263207"/>
                <a:gd name="connsiteX3-619" fmla="*/ 0 w 2131541"/>
                <a:gd name="connsiteY3-620" fmla="*/ 1385877 h 2263207"/>
                <a:gd name="connsiteX4-621" fmla="*/ 518984 w 2131541"/>
                <a:gd name="connsiteY4-622" fmla="*/ 1342628 h 2263207"/>
                <a:gd name="connsiteX5-623" fmla="*/ 815546 w 2131541"/>
                <a:gd name="connsiteY5-624" fmla="*/ 1083136 h 2263207"/>
                <a:gd name="connsiteX6-625" fmla="*/ 611660 w 2131541"/>
                <a:gd name="connsiteY6-626" fmla="*/ 131666 h 2263207"/>
                <a:gd name="connsiteX7-627" fmla="*/ 1044146 w 2131541"/>
                <a:gd name="connsiteY7-628" fmla="*/ 910142 h 2263207"/>
                <a:gd name="connsiteX8-629" fmla="*/ 1161536 w 2131541"/>
                <a:gd name="connsiteY8-630" fmla="*/ 1920 h 2263207"/>
                <a:gd name="connsiteX9-631" fmla="*/ 1315995 w 2131541"/>
                <a:gd name="connsiteY9-632" fmla="*/ 916320 h 2263207"/>
                <a:gd name="connsiteX10-633" fmla="*/ 1723768 w 2131541"/>
                <a:gd name="connsiteY10-634" fmla="*/ 162558 h 2263207"/>
                <a:gd name="connsiteX11-635" fmla="*/ 1668163 w 2131541"/>
                <a:gd name="connsiteY11-636" fmla="*/ 193450 h 2263207"/>
                <a:gd name="connsiteX12-637" fmla="*/ 1600200 w 2131541"/>
                <a:gd name="connsiteY12-638" fmla="*/ 1058423 h 2263207"/>
                <a:gd name="connsiteX13-639" fmla="*/ 2131541 w 2131541"/>
                <a:gd name="connsiteY13-640" fmla="*/ 520904 h 2263207"/>
                <a:gd name="connsiteX14-641" fmla="*/ 1810265 w 2131541"/>
                <a:gd name="connsiteY14-642" fmla="*/ 1249953 h 2263207"/>
                <a:gd name="connsiteX15-643" fmla="*/ 1594022 w 2131541"/>
                <a:gd name="connsiteY15-644" fmla="*/ 2102569 h 2263207"/>
                <a:gd name="connsiteX16-645" fmla="*/ 1606379 w 2131541"/>
                <a:gd name="connsiteY16-646" fmla="*/ 2263207 h 2263207"/>
                <a:gd name="connsiteX17-647" fmla="*/ 963827 w 2131541"/>
                <a:gd name="connsiteY17-648" fmla="*/ 2257028 h 2263207"/>
                <a:gd name="connsiteX0-649" fmla="*/ 963827 w 2131541"/>
                <a:gd name="connsiteY0-650" fmla="*/ 2257028 h 2263207"/>
                <a:gd name="connsiteX1-651" fmla="*/ 957649 w 2131541"/>
                <a:gd name="connsiteY1-652" fmla="*/ 2077855 h 2263207"/>
                <a:gd name="connsiteX2-653" fmla="*/ 537519 w 2131541"/>
                <a:gd name="connsiteY2-654" fmla="*/ 1676261 h 2263207"/>
                <a:gd name="connsiteX3-655" fmla="*/ 0 w 2131541"/>
                <a:gd name="connsiteY3-656" fmla="*/ 1385877 h 2263207"/>
                <a:gd name="connsiteX4-657" fmla="*/ 518984 w 2131541"/>
                <a:gd name="connsiteY4-658" fmla="*/ 1342628 h 2263207"/>
                <a:gd name="connsiteX5-659" fmla="*/ 815546 w 2131541"/>
                <a:gd name="connsiteY5-660" fmla="*/ 1083136 h 2263207"/>
                <a:gd name="connsiteX6-661" fmla="*/ 611660 w 2131541"/>
                <a:gd name="connsiteY6-662" fmla="*/ 131666 h 2263207"/>
                <a:gd name="connsiteX7-663" fmla="*/ 1044146 w 2131541"/>
                <a:gd name="connsiteY7-664" fmla="*/ 910142 h 2263207"/>
                <a:gd name="connsiteX8-665" fmla="*/ 1161536 w 2131541"/>
                <a:gd name="connsiteY8-666" fmla="*/ 1920 h 2263207"/>
                <a:gd name="connsiteX9-667" fmla="*/ 1315995 w 2131541"/>
                <a:gd name="connsiteY9-668" fmla="*/ 916320 h 2263207"/>
                <a:gd name="connsiteX10-669" fmla="*/ 1723768 w 2131541"/>
                <a:gd name="connsiteY10-670" fmla="*/ 162558 h 2263207"/>
                <a:gd name="connsiteX11-671" fmla="*/ 1668163 w 2131541"/>
                <a:gd name="connsiteY11-672" fmla="*/ 193450 h 2263207"/>
                <a:gd name="connsiteX12-673" fmla="*/ 1600200 w 2131541"/>
                <a:gd name="connsiteY12-674" fmla="*/ 1058423 h 2263207"/>
                <a:gd name="connsiteX13-675" fmla="*/ 2131541 w 2131541"/>
                <a:gd name="connsiteY13-676" fmla="*/ 520904 h 2263207"/>
                <a:gd name="connsiteX14-677" fmla="*/ 1810265 w 2131541"/>
                <a:gd name="connsiteY14-678" fmla="*/ 1249953 h 2263207"/>
                <a:gd name="connsiteX15-679" fmla="*/ 1594022 w 2131541"/>
                <a:gd name="connsiteY15-680" fmla="*/ 2102569 h 2263207"/>
                <a:gd name="connsiteX16-681" fmla="*/ 1606379 w 2131541"/>
                <a:gd name="connsiteY16-682" fmla="*/ 2263207 h 2263207"/>
                <a:gd name="connsiteX17-683" fmla="*/ 963827 w 2131541"/>
                <a:gd name="connsiteY17-684" fmla="*/ 2257028 h 2263207"/>
                <a:gd name="connsiteX0-685" fmla="*/ 963827 w 2131541"/>
                <a:gd name="connsiteY0-686" fmla="*/ 2257028 h 2263207"/>
                <a:gd name="connsiteX1-687" fmla="*/ 957649 w 2131541"/>
                <a:gd name="connsiteY1-688" fmla="*/ 2077855 h 2263207"/>
                <a:gd name="connsiteX2-689" fmla="*/ 537519 w 2131541"/>
                <a:gd name="connsiteY2-690" fmla="*/ 1676261 h 2263207"/>
                <a:gd name="connsiteX3-691" fmla="*/ 0 w 2131541"/>
                <a:gd name="connsiteY3-692" fmla="*/ 1385877 h 2263207"/>
                <a:gd name="connsiteX4-693" fmla="*/ 518984 w 2131541"/>
                <a:gd name="connsiteY4-694" fmla="*/ 1342628 h 2263207"/>
                <a:gd name="connsiteX5-695" fmla="*/ 815546 w 2131541"/>
                <a:gd name="connsiteY5-696" fmla="*/ 1083136 h 2263207"/>
                <a:gd name="connsiteX6-697" fmla="*/ 611660 w 2131541"/>
                <a:gd name="connsiteY6-698" fmla="*/ 131666 h 2263207"/>
                <a:gd name="connsiteX7-699" fmla="*/ 1044146 w 2131541"/>
                <a:gd name="connsiteY7-700" fmla="*/ 910142 h 2263207"/>
                <a:gd name="connsiteX8-701" fmla="*/ 1161536 w 2131541"/>
                <a:gd name="connsiteY8-702" fmla="*/ 1920 h 2263207"/>
                <a:gd name="connsiteX9-703" fmla="*/ 1315995 w 2131541"/>
                <a:gd name="connsiteY9-704" fmla="*/ 916320 h 2263207"/>
                <a:gd name="connsiteX10-705" fmla="*/ 1723768 w 2131541"/>
                <a:gd name="connsiteY10-706" fmla="*/ 162558 h 2263207"/>
                <a:gd name="connsiteX11-707" fmla="*/ 1668163 w 2131541"/>
                <a:gd name="connsiteY11-708" fmla="*/ 193450 h 2263207"/>
                <a:gd name="connsiteX12-709" fmla="*/ 1600200 w 2131541"/>
                <a:gd name="connsiteY12-710" fmla="*/ 1058423 h 2263207"/>
                <a:gd name="connsiteX13-711" fmla="*/ 2131541 w 2131541"/>
                <a:gd name="connsiteY13-712" fmla="*/ 520904 h 2263207"/>
                <a:gd name="connsiteX14-713" fmla="*/ 1810265 w 2131541"/>
                <a:gd name="connsiteY14-714" fmla="*/ 1249953 h 2263207"/>
                <a:gd name="connsiteX15-715" fmla="*/ 1594022 w 2131541"/>
                <a:gd name="connsiteY15-716" fmla="*/ 2102569 h 2263207"/>
                <a:gd name="connsiteX16-717" fmla="*/ 1606379 w 2131541"/>
                <a:gd name="connsiteY16-718" fmla="*/ 2263207 h 2263207"/>
                <a:gd name="connsiteX17-719" fmla="*/ 963827 w 2131541"/>
                <a:gd name="connsiteY17-720" fmla="*/ 2257028 h 2263207"/>
                <a:gd name="connsiteX0-721" fmla="*/ 963827 w 2131541"/>
                <a:gd name="connsiteY0-722" fmla="*/ 2255328 h 2261507"/>
                <a:gd name="connsiteX1-723" fmla="*/ 957649 w 2131541"/>
                <a:gd name="connsiteY1-724" fmla="*/ 2076155 h 2261507"/>
                <a:gd name="connsiteX2-725" fmla="*/ 537519 w 2131541"/>
                <a:gd name="connsiteY2-726" fmla="*/ 1674561 h 2261507"/>
                <a:gd name="connsiteX3-727" fmla="*/ 0 w 2131541"/>
                <a:gd name="connsiteY3-728" fmla="*/ 1384177 h 2261507"/>
                <a:gd name="connsiteX4-729" fmla="*/ 518984 w 2131541"/>
                <a:gd name="connsiteY4-730" fmla="*/ 1340928 h 2261507"/>
                <a:gd name="connsiteX5-731" fmla="*/ 815546 w 2131541"/>
                <a:gd name="connsiteY5-732" fmla="*/ 1081436 h 2261507"/>
                <a:gd name="connsiteX6-733" fmla="*/ 611660 w 2131541"/>
                <a:gd name="connsiteY6-734" fmla="*/ 129966 h 2261507"/>
                <a:gd name="connsiteX7-735" fmla="*/ 1044146 w 2131541"/>
                <a:gd name="connsiteY7-736" fmla="*/ 908442 h 2261507"/>
                <a:gd name="connsiteX8-737" fmla="*/ 1161536 w 2131541"/>
                <a:gd name="connsiteY8-738" fmla="*/ 220 h 2261507"/>
                <a:gd name="connsiteX9-739" fmla="*/ 1315995 w 2131541"/>
                <a:gd name="connsiteY9-740" fmla="*/ 914620 h 2261507"/>
                <a:gd name="connsiteX10-741" fmla="*/ 1723768 w 2131541"/>
                <a:gd name="connsiteY10-742" fmla="*/ 160858 h 2261507"/>
                <a:gd name="connsiteX11-743" fmla="*/ 1668163 w 2131541"/>
                <a:gd name="connsiteY11-744" fmla="*/ 191750 h 2261507"/>
                <a:gd name="connsiteX12-745" fmla="*/ 1600200 w 2131541"/>
                <a:gd name="connsiteY12-746" fmla="*/ 1056723 h 2261507"/>
                <a:gd name="connsiteX13-747" fmla="*/ 2131541 w 2131541"/>
                <a:gd name="connsiteY13-748" fmla="*/ 519204 h 2261507"/>
                <a:gd name="connsiteX14-749" fmla="*/ 1810265 w 2131541"/>
                <a:gd name="connsiteY14-750" fmla="*/ 1248253 h 2261507"/>
                <a:gd name="connsiteX15-751" fmla="*/ 1594022 w 2131541"/>
                <a:gd name="connsiteY15-752" fmla="*/ 2100869 h 2261507"/>
                <a:gd name="connsiteX16-753" fmla="*/ 1606379 w 2131541"/>
                <a:gd name="connsiteY16-754" fmla="*/ 2261507 h 2261507"/>
                <a:gd name="connsiteX17-755" fmla="*/ 963827 w 2131541"/>
                <a:gd name="connsiteY17-756" fmla="*/ 2255328 h 2261507"/>
                <a:gd name="connsiteX0-757" fmla="*/ 963827 w 2131541"/>
                <a:gd name="connsiteY0-758" fmla="*/ 2255141 h 2261320"/>
                <a:gd name="connsiteX1-759" fmla="*/ 957649 w 2131541"/>
                <a:gd name="connsiteY1-760" fmla="*/ 2075968 h 2261320"/>
                <a:gd name="connsiteX2-761" fmla="*/ 537519 w 2131541"/>
                <a:gd name="connsiteY2-762" fmla="*/ 1674374 h 2261320"/>
                <a:gd name="connsiteX3-763" fmla="*/ 0 w 2131541"/>
                <a:gd name="connsiteY3-764" fmla="*/ 1383990 h 2261320"/>
                <a:gd name="connsiteX4-765" fmla="*/ 518984 w 2131541"/>
                <a:gd name="connsiteY4-766" fmla="*/ 1340741 h 2261320"/>
                <a:gd name="connsiteX5-767" fmla="*/ 815546 w 2131541"/>
                <a:gd name="connsiteY5-768" fmla="*/ 1081249 h 2261320"/>
                <a:gd name="connsiteX6-769" fmla="*/ 611660 w 2131541"/>
                <a:gd name="connsiteY6-770" fmla="*/ 129779 h 2261320"/>
                <a:gd name="connsiteX7-771" fmla="*/ 1044146 w 2131541"/>
                <a:gd name="connsiteY7-772" fmla="*/ 908255 h 2261320"/>
                <a:gd name="connsiteX8-773" fmla="*/ 1161536 w 2131541"/>
                <a:gd name="connsiteY8-774" fmla="*/ 33 h 2261320"/>
                <a:gd name="connsiteX9-775" fmla="*/ 1315995 w 2131541"/>
                <a:gd name="connsiteY9-776" fmla="*/ 914433 h 2261320"/>
                <a:gd name="connsiteX10-777" fmla="*/ 1723768 w 2131541"/>
                <a:gd name="connsiteY10-778" fmla="*/ 160671 h 2261320"/>
                <a:gd name="connsiteX11-779" fmla="*/ 1668163 w 2131541"/>
                <a:gd name="connsiteY11-780" fmla="*/ 191563 h 2261320"/>
                <a:gd name="connsiteX12-781" fmla="*/ 1600200 w 2131541"/>
                <a:gd name="connsiteY12-782" fmla="*/ 1056536 h 2261320"/>
                <a:gd name="connsiteX13-783" fmla="*/ 2131541 w 2131541"/>
                <a:gd name="connsiteY13-784" fmla="*/ 519017 h 2261320"/>
                <a:gd name="connsiteX14-785" fmla="*/ 1810265 w 2131541"/>
                <a:gd name="connsiteY14-786" fmla="*/ 1248066 h 2261320"/>
                <a:gd name="connsiteX15-787" fmla="*/ 1594022 w 2131541"/>
                <a:gd name="connsiteY15-788" fmla="*/ 2100682 h 2261320"/>
                <a:gd name="connsiteX16-789" fmla="*/ 1606379 w 2131541"/>
                <a:gd name="connsiteY16-790" fmla="*/ 2261320 h 2261320"/>
                <a:gd name="connsiteX17-791" fmla="*/ 963827 w 2131541"/>
                <a:gd name="connsiteY17-792" fmla="*/ 2255141 h 2261320"/>
                <a:gd name="connsiteX0-793" fmla="*/ 963827 w 2131541"/>
                <a:gd name="connsiteY0-794" fmla="*/ 2255141 h 2261320"/>
                <a:gd name="connsiteX1-795" fmla="*/ 957649 w 2131541"/>
                <a:gd name="connsiteY1-796" fmla="*/ 2075968 h 2261320"/>
                <a:gd name="connsiteX2-797" fmla="*/ 537519 w 2131541"/>
                <a:gd name="connsiteY2-798" fmla="*/ 1674374 h 2261320"/>
                <a:gd name="connsiteX3-799" fmla="*/ 0 w 2131541"/>
                <a:gd name="connsiteY3-800" fmla="*/ 1383990 h 2261320"/>
                <a:gd name="connsiteX4-801" fmla="*/ 518984 w 2131541"/>
                <a:gd name="connsiteY4-802" fmla="*/ 1340741 h 2261320"/>
                <a:gd name="connsiteX5-803" fmla="*/ 815546 w 2131541"/>
                <a:gd name="connsiteY5-804" fmla="*/ 1081249 h 2261320"/>
                <a:gd name="connsiteX6-805" fmla="*/ 611660 w 2131541"/>
                <a:gd name="connsiteY6-806" fmla="*/ 129779 h 2261320"/>
                <a:gd name="connsiteX7-807" fmla="*/ 1044146 w 2131541"/>
                <a:gd name="connsiteY7-808" fmla="*/ 908255 h 2261320"/>
                <a:gd name="connsiteX8-809" fmla="*/ 1161536 w 2131541"/>
                <a:gd name="connsiteY8-810" fmla="*/ 33 h 2261320"/>
                <a:gd name="connsiteX9-811" fmla="*/ 1315995 w 2131541"/>
                <a:gd name="connsiteY9-812" fmla="*/ 914433 h 2261320"/>
                <a:gd name="connsiteX10-813" fmla="*/ 1723768 w 2131541"/>
                <a:gd name="connsiteY10-814" fmla="*/ 160671 h 2261320"/>
                <a:gd name="connsiteX11-815" fmla="*/ 1668163 w 2131541"/>
                <a:gd name="connsiteY11-816" fmla="*/ 191563 h 2261320"/>
                <a:gd name="connsiteX12-817" fmla="*/ 1600200 w 2131541"/>
                <a:gd name="connsiteY12-818" fmla="*/ 1056536 h 2261320"/>
                <a:gd name="connsiteX13-819" fmla="*/ 2131541 w 2131541"/>
                <a:gd name="connsiteY13-820" fmla="*/ 519017 h 2261320"/>
                <a:gd name="connsiteX14-821" fmla="*/ 1810265 w 2131541"/>
                <a:gd name="connsiteY14-822" fmla="*/ 1248066 h 2261320"/>
                <a:gd name="connsiteX15-823" fmla="*/ 1594022 w 2131541"/>
                <a:gd name="connsiteY15-824" fmla="*/ 2100682 h 2261320"/>
                <a:gd name="connsiteX16-825" fmla="*/ 1606379 w 2131541"/>
                <a:gd name="connsiteY16-826" fmla="*/ 2261320 h 2261320"/>
                <a:gd name="connsiteX17-827" fmla="*/ 963827 w 2131541"/>
                <a:gd name="connsiteY17-828" fmla="*/ 2255141 h 2261320"/>
                <a:gd name="connsiteX0-829" fmla="*/ 963827 w 2131541"/>
                <a:gd name="connsiteY0-830" fmla="*/ 2255141 h 2261320"/>
                <a:gd name="connsiteX1-831" fmla="*/ 957649 w 2131541"/>
                <a:gd name="connsiteY1-832" fmla="*/ 2075968 h 2261320"/>
                <a:gd name="connsiteX2-833" fmla="*/ 537519 w 2131541"/>
                <a:gd name="connsiteY2-834" fmla="*/ 1674374 h 2261320"/>
                <a:gd name="connsiteX3-835" fmla="*/ 0 w 2131541"/>
                <a:gd name="connsiteY3-836" fmla="*/ 1383990 h 2261320"/>
                <a:gd name="connsiteX4-837" fmla="*/ 518984 w 2131541"/>
                <a:gd name="connsiteY4-838" fmla="*/ 1340741 h 2261320"/>
                <a:gd name="connsiteX5-839" fmla="*/ 815546 w 2131541"/>
                <a:gd name="connsiteY5-840" fmla="*/ 1081249 h 2261320"/>
                <a:gd name="connsiteX6-841" fmla="*/ 611660 w 2131541"/>
                <a:gd name="connsiteY6-842" fmla="*/ 129779 h 2261320"/>
                <a:gd name="connsiteX7-843" fmla="*/ 1044146 w 2131541"/>
                <a:gd name="connsiteY7-844" fmla="*/ 908255 h 2261320"/>
                <a:gd name="connsiteX8-845" fmla="*/ 1161536 w 2131541"/>
                <a:gd name="connsiteY8-846" fmla="*/ 33 h 2261320"/>
                <a:gd name="connsiteX9-847" fmla="*/ 1315995 w 2131541"/>
                <a:gd name="connsiteY9-848" fmla="*/ 914433 h 2261320"/>
                <a:gd name="connsiteX10-849" fmla="*/ 1723768 w 2131541"/>
                <a:gd name="connsiteY10-850" fmla="*/ 160671 h 2261320"/>
                <a:gd name="connsiteX11-851" fmla="*/ 1822622 w 2131541"/>
                <a:gd name="connsiteY11-852" fmla="*/ 228633 h 2261320"/>
                <a:gd name="connsiteX12-853" fmla="*/ 1600200 w 2131541"/>
                <a:gd name="connsiteY12-854" fmla="*/ 1056536 h 2261320"/>
                <a:gd name="connsiteX13-855" fmla="*/ 2131541 w 2131541"/>
                <a:gd name="connsiteY13-856" fmla="*/ 519017 h 2261320"/>
                <a:gd name="connsiteX14-857" fmla="*/ 1810265 w 2131541"/>
                <a:gd name="connsiteY14-858" fmla="*/ 1248066 h 2261320"/>
                <a:gd name="connsiteX15-859" fmla="*/ 1594022 w 2131541"/>
                <a:gd name="connsiteY15-860" fmla="*/ 2100682 h 2261320"/>
                <a:gd name="connsiteX16-861" fmla="*/ 1606379 w 2131541"/>
                <a:gd name="connsiteY16-862" fmla="*/ 2261320 h 2261320"/>
                <a:gd name="connsiteX17-863" fmla="*/ 963827 w 2131541"/>
                <a:gd name="connsiteY17-864" fmla="*/ 2255141 h 2261320"/>
                <a:gd name="connsiteX0-865" fmla="*/ 963827 w 2131541"/>
                <a:gd name="connsiteY0-866" fmla="*/ 2255141 h 2261320"/>
                <a:gd name="connsiteX1-867" fmla="*/ 957649 w 2131541"/>
                <a:gd name="connsiteY1-868" fmla="*/ 2075968 h 2261320"/>
                <a:gd name="connsiteX2-869" fmla="*/ 537519 w 2131541"/>
                <a:gd name="connsiteY2-870" fmla="*/ 1674374 h 2261320"/>
                <a:gd name="connsiteX3-871" fmla="*/ 0 w 2131541"/>
                <a:gd name="connsiteY3-872" fmla="*/ 1383990 h 2261320"/>
                <a:gd name="connsiteX4-873" fmla="*/ 518984 w 2131541"/>
                <a:gd name="connsiteY4-874" fmla="*/ 1340741 h 2261320"/>
                <a:gd name="connsiteX5-875" fmla="*/ 815546 w 2131541"/>
                <a:gd name="connsiteY5-876" fmla="*/ 1081249 h 2261320"/>
                <a:gd name="connsiteX6-877" fmla="*/ 611660 w 2131541"/>
                <a:gd name="connsiteY6-878" fmla="*/ 129779 h 2261320"/>
                <a:gd name="connsiteX7-879" fmla="*/ 1044146 w 2131541"/>
                <a:gd name="connsiteY7-880" fmla="*/ 908255 h 2261320"/>
                <a:gd name="connsiteX8-881" fmla="*/ 1161536 w 2131541"/>
                <a:gd name="connsiteY8-882" fmla="*/ 33 h 2261320"/>
                <a:gd name="connsiteX9-883" fmla="*/ 1315995 w 2131541"/>
                <a:gd name="connsiteY9-884" fmla="*/ 914433 h 2261320"/>
                <a:gd name="connsiteX10-885" fmla="*/ 1723768 w 2131541"/>
                <a:gd name="connsiteY10-886" fmla="*/ 160671 h 2261320"/>
                <a:gd name="connsiteX11-887" fmla="*/ 1600200 w 2131541"/>
                <a:gd name="connsiteY11-888" fmla="*/ 1056536 h 2261320"/>
                <a:gd name="connsiteX12-889" fmla="*/ 2131541 w 2131541"/>
                <a:gd name="connsiteY12-890" fmla="*/ 519017 h 2261320"/>
                <a:gd name="connsiteX13-891" fmla="*/ 1810265 w 2131541"/>
                <a:gd name="connsiteY13-892" fmla="*/ 1248066 h 2261320"/>
                <a:gd name="connsiteX14-893" fmla="*/ 1594022 w 2131541"/>
                <a:gd name="connsiteY14-894" fmla="*/ 2100682 h 2261320"/>
                <a:gd name="connsiteX15-895" fmla="*/ 1606379 w 2131541"/>
                <a:gd name="connsiteY15-896" fmla="*/ 2261320 h 2261320"/>
                <a:gd name="connsiteX16-897" fmla="*/ 963827 w 2131541"/>
                <a:gd name="connsiteY16-898" fmla="*/ 2255141 h 2261320"/>
                <a:gd name="connsiteX0-899" fmla="*/ 963827 w 2131541"/>
                <a:gd name="connsiteY0-900" fmla="*/ 2255141 h 2261320"/>
                <a:gd name="connsiteX1-901" fmla="*/ 957649 w 2131541"/>
                <a:gd name="connsiteY1-902" fmla="*/ 2075968 h 2261320"/>
                <a:gd name="connsiteX2-903" fmla="*/ 537519 w 2131541"/>
                <a:gd name="connsiteY2-904" fmla="*/ 1674374 h 2261320"/>
                <a:gd name="connsiteX3-905" fmla="*/ 0 w 2131541"/>
                <a:gd name="connsiteY3-906" fmla="*/ 1383990 h 2261320"/>
                <a:gd name="connsiteX4-907" fmla="*/ 518984 w 2131541"/>
                <a:gd name="connsiteY4-908" fmla="*/ 1340741 h 2261320"/>
                <a:gd name="connsiteX5-909" fmla="*/ 815546 w 2131541"/>
                <a:gd name="connsiteY5-910" fmla="*/ 1081249 h 2261320"/>
                <a:gd name="connsiteX6-911" fmla="*/ 611660 w 2131541"/>
                <a:gd name="connsiteY6-912" fmla="*/ 129779 h 2261320"/>
                <a:gd name="connsiteX7-913" fmla="*/ 1044146 w 2131541"/>
                <a:gd name="connsiteY7-914" fmla="*/ 908255 h 2261320"/>
                <a:gd name="connsiteX8-915" fmla="*/ 1161536 w 2131541"/>
                <a:gd name="connsiteY8-916" fmla="*/ 33 h 2261320"/>
                <a:gd name="connsiteX9-917" fmla="*/ 1315995 w 2131541"/>
                <a:gd name="connsiteY9-918" fmla="*/ 914433 h 2261320"/>
                <a:gd name="connsiteX10-919" fmla="*/ 1723768 w 2131541"/>
                <a:gd name="connsiteY10-920" fmla="*/ 160671 h 2261320"/>
                <a:gd name="connsiteX11-921" fmla="*/ 1600200 w 2131541"/>
                <a:gd name="connsiteY11-922" fmla="*/ 1056536 h 2261320"/>
                <a:gd name="connsiteX12-923" fmla="*/ 2131541 w 2131541"/>
                <a:gd name="connsiteY12-924" fmla="*/ 519017 h 2261320"/>
                <a:gd name="connsiteX13-925" fmla="*/ 1810265 w 2131541"/>
                <a:gd name="connsiteY13-926" fmla="*/ 1248066 h 2261320"/>
                <a:gd name="connsiteX14-927" fmla="*/ 1594022 w 2131541"/>
                <a:gd name="connsiteY14-928" fmla="*/ 2100682 h 2261320"/>
                <a:gd name="connsiteX15-929" fmla="*/ 1606379 w 2131541"/>
                <a:gd name="connsiteY15-930" fmla="*/ 2261320 h 2261320"/>
                <a:gd name="connsiteX16-931" fmla="*/ 963827 w 2131541"/>
                <a:gd name="connsiteY16-932" fmla="*/ 2255141 h 2261320"/>
                <a:gd name="connsiteX0-933" fmla="*/ 963827 w 2131541"/>
                <a:gd name="connsiteY0-934" fmla="*/ 2255141 h 2261320"/>
                <a:gd name="connsiteX1-935" fmla="*/ 957649 w 2131541"/>
                <a:gd name="connsiteY1-936" fmla="*/ 2075968 h 2261320"/>
                <a:gd name="connsiteX2-937" fmla="*/ 537519 w 2131541"/>
                <a:gd name="connsiteY2-938" fmla="*/ 1674374 h 2261320"/>
                <a:gd name="connsiteX3-939" fmla="*/ 0 w 2131541"/>
                <a:gd name="connsiteY3-940" fmla="*/ 1383990 h 2261320"/>
                <a:gd name="connsiteX4-941" fmla="*/ 518984 w 2131541"/>
                <a:gd name="connsiteY4-942" fmla="*/ 1340741 h 2261320"/>
                <a:gd name="connsiteX5-943" fmla="*/ 815546 w 2131541"/>
                <a:gd name="connsiteY5-944" fmla="*/ 1081249 h 2261320"/>
                <a:gd name="connsiteX6-945" fmla="*/ 611660 w 2131541"/>
                <a:gd name="connsiteY6-946" fmla="*/ 129779 h 2261320"/>
                <a:gd name="connsiteX7-947" fmla="*/ 1044146 w 2131541"/>
                <a:gd name="connsiteY7-948" fmla="*/ 908255 h 2261320"/>
                <a:gd name="connsiteX8-949" fmla="*/ 1161536 w 2131541"/>
                <a:gd name="connsiteY8-950" fmla="*/ 33 h 2261320"/>
                <a:gd name="connsiteX9-951" fmla="*/ 1315995 w 2131541"/>
                <a:gd name="connsiteY9-952" fmla="*/ 914433 h 2261320"/>
                <a:gd name="connsiteX10-953" fmla="*/ 1723768 w 2131541"/>
                <a:gd name="connsiteY10-954" fmla="*/ 160671 h 2261320"/>
                <a:gd name="connsiteX11-955" fmla="*/ 1600200 w 2131541"/>
                <a:gd name="connsiteY11-956" fmla="*/ 1056536 h 2261320"/>
                <a:gd name="connsiteX12-957" fmla="*/ 2131541 w 2131541"/>
                <a:gd name="connsiteY12-958" fmla="*/ 519017 h 2261320"/>
                <a:gd name="connsiteX13-959" fmla="*/ 1810265 w 2131541"/>
                <a:gd name="connsiteY13-960" fmla="*/ 1248066 h 2261320"/>
                <a:gd name="connsiteX14-961" fmla="*/ 1594022 w 2131541"/>
                <a:gd name="connsiteY14-962" fmla="*/ 2100682 h 2261320"/>
                <a:gd name="connsiteX15-963" fmla="*/ 1606379 w 2131541"/>
                <a:gd name="connsiteY15-964" fmla="*/ 2261320 h 2261320"/>
                <a:gd name="connsiteX16-965" fmla="*/ 963827 w 2131541"/>
                <a:gd name="connsiteY16-966" fmla="*/ 2255141 h 2261320"/>
                <a:gd name="connsiteX0-967" fmla="*/ 963827 w 2131541"/>
                <a:gd name="connsiteY0-968" fmla="*/ 2255141 h 2261320"/>
                <a:gd name="connsiteX1-969" fmla="*/ 957649 w 2131541"/>
                <a:gd name="connsiteY1-970" fmla="*/ 2075968 h 2261320"/>
                <a:gd name="connsiteX2-971" fmla="*/ 537519 w 2131541"/>
                <a:gd name="connsiteY2-972" fmla="*/ 1674374 h 2261320"/>
                <a:gd name="connsiteX3-973" fmla="*/ 0 w 2131541"/>
                <a:gd name="connsiteY3-974" fmla="*/ 1383990 h 2261320"/>
                <a:gd name="connsiteX4-975" fmla="*/ 518984 w 2131541"/>
                <a:gd name="connsiteY4-976" fmla="*/ 1340741 h 2261320"/>
                <a:gd name="connsiteX5-977" fmla="*/ 815546 w 2131541"/>
                <a:gd name="connsiteY5-978" fmla="*/ 1081249 h 2261320"/>
                <a:gd name="connsiteX6-979" fmla="*/ 611660 w 2131541"/>
                <a:gd name="connsiteY6-980" fmla="*/ 129779 h 2261320"/>
                <a:gd name="connsiteX7-981" fmla="*/ 1044146 w 2131541"/>
                <a:gd name="connsiteY7-982" fmla="*/ 908255 h 2261320"/>
                <a:gd name="connsiteX8-983" fmla="*/ 1161536 w 2131541"/>
                <a:gd name="connsiteY8-984" fmla="*/ 33 h 2261320"/>
                <a:gd name="connsiteX9-985" fmla="*/ 1315995 w 2131541"/>
                <a:gd name="connsiteY9-986" fmla="*/ 914433 h 2261320"/>
                <a:gd name="connsiteX10-987" fmla="*/ 1723768 w 2131541"/>
                <a:gd name="connsiteY10-988" fmla="*/ 160671 h 2261320"/>
                <a:gd name="connsiteX11-989" fmla="*/ 1600200 w 2131541"/>
                <a:gd name="connsiteY11-990" fmla="*/ 1056536 h 2261320"/>
                <a:gd name="connsiteX12-991" fmla="*/ 2131541 w 2131541"/>
                <a:gd name="connsiteY12-992" fmla="*/ 519017 h 2261320"/>
                <a:gd name="connsiteX13-993" fmla="*/ 1810265 w 2131541"/>
                <a:gd name="connsiteY13-994" fmla="*/ 1248066 h 2261320"/>
                <a:gd name="connsiteX14-995" fmla="*/ 1594022 w 2131541"/>
                <a:gd name="connsiteY14-996" fmla="*/ 2100682 h 2261320"/>
                <a:gd name="connsiteX15-997" fmla="*/ 1606379 w 2131541"/>
                <a:gd name="connsiteY15-998" fmla="*/ 2261320 h 2261320"/>
                <a:gd name="connsiteX16-999" fmla="*/ 963827 w 2131541"/>
                <a:gd name="connsiteY16-1000" fmla="*/ 2255141 h 2261320"/>
                <a:gd name="connsiteX0-1001" fmla="*/ 963827 w 2131541"/>
                <a:gd name="connsiteY0-1002" fmla="*/ 2255141 h 2261320"/>
                <a:gd name="connsiteX1-1003" fmla="*/ 957649 w 2131541"/>
                <a:gd name="connsiteY1-1004" fmla="*/ 2075968 h 2261320"/>
                <a:gd name="connsiteX2-1005" fmla="*/ 537519 w 2131541"/>
                <a:gd name="connsiteY2-1006" fmla="*/ 1674374 h 2261320"/>
                <a:gd name="connsiteX3-1007" fmla="*/ 0 w 2131541"/>
                <a:gd name="connsiteY3-1008" fmla="*/ 1383990 h 2261320"/>
                <a:gd name="connsiteX4-1009" fmla="*/ 518984 w 2131541"/>
                <a:gd name="connsiteY4-1010" fmla="*/ 1340741 h 2261320"/>
                <a:gd name="connsiteX5-1011" fmla="*/ 815546 w 2131541"/>
                <a:gd name="connsiteY5-1012" fmla="*/ 1081249 h 2261320"/>
                <a:gd name="connsiteX6-1013" fmla="*/ 611660 w 2131541"/>
                <a:gd name="connsiteY6-1014" fmla="*/ 129779 h 2261320"/>
                <a:gd name="connsiteX7-1015" fmla="*/ 1044146 w 2131541"/>
                <a:gd name="connsiteY7-1016" fmla="*/ 908255 h 2261320"/>
                <a:gd name="connsiteX8-1017" fmla="*/ 1161536 w 2131541"/>
                <a:gd name="connsiteY8-1018" fmla="*/ 33 h 2261320"/>
                <a:gd name="connsiteX9-1019" fmla="*/ 1315995 w 2131541"/>
                <a:gd name="connsiteY9-1020" fmla="*/ 914433 h 2261320"/>
                <a:gd name="connsiteX10-1021" fmla="*/ 1723768 w 2131541"/>
                <a:gd name="connsiteY10-1022" fmla="*/ 160671 h 2261320"/>
                <a:gd name="connsiteX11-1023" fmla="*/ 1600200 w 2131541"/>
                <a:gd name="connsiteY11-1024" fmla="*/ 1056536 h 2261320"/>
                <a:gd name="connsiteX12-1025" fmla="*/ 2131541 w 2131541"/>
                <a:gd name="connsiteY12-1026" fmla="*/ 519017 h 2261320"/>
                <a:gd name="connsiteX13-1027" fmla="*/ 1810265 w 2131541"/>
                <a:gd name="connsiteY13-1028" fmla="*/ 1248066 h 2261320"/>
                <a:gd name="connsiteX14-1029" fmla="*/ 1594022 w 2131541"/>
                <a:gd name="connsiteY14-1030" fmla="*/ 2100682 h 2261320"/>
                <a:gd name="connsiteX15-1031" fmla="*/ 1606379 w 2131541"/>
                <a:gd name="connsiteY15-1032" fmla="*/ 2261320 h 2261320"/>
                <a:gd name="connsiteX16-1033" fmla="*/ 963827 w 2131541"/>
                <a:gd name="connsiteY16-1034" fmla="*/ 2255141 h 2261320"/>
                <a:gd name="connsiteX0-1035" fmla="*/ 963827 w 2131541"/>
                <a:gd name="connsiteY0-1036" fmla="*/ 2255141 h 2261320"/>
                <a:gd name="connsiteX1-1037" fmla="*/ 957649 w 2131541"/>
                <a:gd name="connsiteY1-1038" fmla="*/ 2075968 h 2261320"/>
                <a:gd name="connsiteX2-1039" fmla="*/ 537519 w 2131541"/>
                <a:gd name="connsiteY2-1040" fmla="*/ 1674374 h 2261320"/>
                <a:gd name="connsiteX3-1041" fmla="*/ 0 w 2131541"/>
                <a:gd name="connsiteY3-1042" fmla="*/ 1383990 h 2261320"/>
                <a:gd name="connsiteX4-1043" fmla="*/ 518984 w 2131541"/>
                <a:gd name="connsiteY4-1044" fmla="*/ 1340741 h 2261320"/>
                <a:gd name="connsiteX5-1045" fmla="*/ 815546 w 2131541"/>
                <a:gd name="connsiteY5-1046" fmla="*/ 1081249 h 2261320"/>
                <a:gd name="connsiteX6-1047" fmla="*/ 611660 w 2131541"/>
                <a:gd name="connsiteY6-1048" fmla="*/ 129779 h 2261320"/>
                <a:gd name="connsiteX7-1049" fmla="*/ 1044146 w 2131541"/>
                <a:gd name="connsiteY7-1050" fmla="*/ 908255 h 2261320"/>
                <a:gd name="connsiteX8-1051" fmla="*/ 1161536 w 2131541"/>
                <a:gd name="connsiteY8-1052" fmla="*/ 33 h 2261320"/>
                <a:gd name="connsiteX9-1053" fmla="*/ 1315995 w 2131541"/>
                <a:gd name="connsiteY9-1054" fmla="*/ 914433 h 2261320"/>
                <a:gd name="connsiteX10-1055" fmla="*/ 1723768 w 2131541"/>
                <a:gd name="connsiteY10-1056" fmla="*/ 160671 h 2261320"/>
                <a:gd name="connsiteX11-1057" fmla="*/ 1600200 w 2131541"/>
                <a:gd name="connsiteY11-1058" fmla="*/ 1056536 h 2261320"/>
                <a:gd name="connsiteX12-1059" fmla="*/ 2131541 w 2131541"/>
                <a:gd name="connsiteY12-1060" fmla="*/ 519017 h 2261320"/>
                <a:gd name="connsiteX13-1061" fmla="*/ 1810265 w 2131541"/>
                <a:gd name="connsiteY13-1062" fmla="*/ 1248066 h 2261320"/>
                <a:gd name="connsiteX14-1063" fmla="*/ 1594022 w 2131541"/>
                <a:gd name="connsiteY14-1064" fmla="*/ 2100682 h 2261320"/>
                <a:gd name="connsiteX15-1065" fmla="*/ 1606379 w 2131541"/>
                <a:gd name="connsiteY15-1066" fmla="*/ 2261320 h 2261320"/>
                <a:gd name="connsiteX16-1067" fmla="*/ 963827 w 2131541"/>
                <a:gd name="connsiteY16-1068" fmla="*/ 2255141 h 2261320"/>
                <a:gd name="connsiteX0-1069" fmla="*/ 963827 w 2149963"/>
                <a:gd name="connsiteY0-1070" fmla="*/ 2255141 h 2261320"/>
                <a:gd name="connsiteX1-1071" fmla="*/ 957649 w 2149963"/>
                <a:gd name="connsiteY1-1072" fmla="*/ 2075968 h 2261320"/>
                <a:gd name="connsiteX2-1073" fmla="*/ 537519 w 2149963"/>
                <a:gd name="connsiteY2-1074" fmla="*/ 1674374 h 2261320"/>
                <a:gd name="connsiteX3-1075" fmla="*/ 0 w 2149963"/>
                <a:gd name="connsiteY3-1076" fmla="*/ 1383990 h 2261320"/>
                <a:gd name="connsiteX4-1077" fmla="*/ 518984 w 2149963"/>
                <a:gd name="connsiteY4-1078" fmla="*/ 1340741 h 2261320"/>
                <a:gd name="connsiteX5-1079" fmla="*/ 815546 w 2149963"/>
                <a:gd name="connsiteY5-1080" fmla="*/ 1081249 h 2261320"/>
                <a:gd name="connsiteX6-1081" fmla="*/ 611660 w 2149963"/>
                <a:gd name="connsiteY6-1082" fmla="*/ 129779 h 2261320"/>
                <a:gd name="connsiteX7-1083" fmla="*/ 1044146 w 2149963"/>
                <a:gd name="connsiteY7-1084" fmla="*/ 908255 h 2261320"/>
                <a:gd name="connsiteX8-1085" fmla="*/ 1161536 w 2149963"/>
                <a:gd name="connsiteY8-1086" fmla="*/ 33 h 2261320"/>
                <a:gd name="connsiteX9-1087" fmla="*/ 1315995 w 2149963"/>
                <a:gd name="connsiteY9-1088" fmla="*/ 914433 h 2261320"/>
                <a:gd name="connsiteX10-1089" fmla="*/ 1723768 w 2149963"/>
                <a:gd name="connsiteY10-1090" fmla="*/ 160671 h 2261320"/>
                <a:gd name="connsiteX11-1091" fmla="*/ 1600200 w 2149963"/>
                <a:gd name="connsiteY11-1092" fmla="*/ 1056536 h 2261320"/>
                <a:gd name="connsiteX12-1093" fmla="*/ 2131541 w 2149963"/>
                <a:gd name="connsiteY12-1094" fmla="*/ 519017 h 2261320"/>
                <a:gd name="connsiteX13-1095" fmla="*/ 1810265 w 2149963"/>
                <a:gd name="connsiteY13-1096" fmla="*/ 1248066 h 2261320"/>
                <a:gd name="connsiteX14-1097" fmla="*/ 1594022 w 2149963"/>
                <a:gd name="connsiteY14-1098" fmla="*/ 2100682 h 2261320"/>
                <a:gd name="connsiteX15-1099" fmla="*/ 1606379 w 2149963"/>
                <a:gd name="connsiteY15-1100" fmla="*/ 2261320 h 2261320"/>
                <a:gd name="connsiteX16-1101" fmla="*/ 963827 w 2149963"/>
                <a:gd name="connsiteY16-1102" fmla="*/ 2255141 h 2261320"/>
                <a:gd name="connsiteX0-1103" fmla="*/ 963827 w 2148659"/>
                <a:gd name="connsiteY0-1104" fmla="*/ 2255141 h 2261320"/>
                <a:gd name="connsiteX1-1105" fmla="*/ 957649 w 2148659"/>
                <a:gd name="connsiteY1-1106" fmla="*/ 2075968 h 2261320"/>
                <a:gd name="connsiteX2-1107" fmla="*/ 537519 w 2148659"/>
                <a:gd name="connsiteY2-1108" fmla="*/ 1674374 h 2261320"/>
                <a:gd name="connsiteX3-1109" fmla="*/ 0 w 2148659"/>
                <a:gd name="connsiteY3-1110" fmla="*/ 1383990 h 2261320"/>
                <a:gd name="connsiteX4-1111" fmla="*/ 518984 w 2148659"/>
                <a:gd name="connsiteY4-1112" fmla="*/ 1340741 h 2261320"/>
                <a:gd name="connsiteX5-1113" fmla="*/ 815546 w 2148659"/>
                <a:gd name="connsiteY5-1114" fmla="*/ 1081249 h 2261320"/>
                <a:gd name="connsiteX6-1115" fmla="*/ 611660 w 2148659"/>
                <a:gd name="connsiteY6-1116" fmla="*/ 129779 h 2261320"/>
                <a:gd name="connsiteX7-1117" fmla="*/ 1044146 w 2148659"/>
                <a:gd name="connsiteY7-1118" fmla="*/ 908255 h 2261320"/>
                <a:gd name="connsiteX8-1119" fmla="*/ 1161536 w 2148659"/>
                <a:gd name="connsiteY8-1120" fmla="*/ 33 h 2261320"/>
                <a:gd name="connsiteX9-1121" fmla="*/ 1315995 w 2148659"/>
                <a:gd name="connsiteY9-1122" fmla="*/ 914433 h 2261320"/>
                <a:gd name="connsiteX10-1123" fmla="*/ 1723768 w 2148659"/>
                <a:gd name="connsiteY10-1124" fmla="*/ 160671 h 2261320"/>
                <a:gd name="connsiteX11-1125" fmla="*/ 1600200 w 2148659"/>
                <a:gd name="connsiteY11-1126" fmla="*/ 1056536 h 2261320"/>
                <a:gd name="connsiteX12-1127" fmla="*/ 2131541 w 2148659"/>
                <a:gd name="connsiteY12-1128" fmla="*/ 519017 h 2261320"/>
                <a:gd name="connsiteX13-1129" fmla="*/ 1810265 w 2148659"/>
                <a:gd name="connsiteY13-1130" fmla="*/ 1248066 h 2261320"/>
                <a:gd name="connsiteX14-1131" fmla="*/ 1594022 w 2148659"/>
                <a:gd name="connsiteY14-1132" fmla="*/ 2100682 h 2261320"/>
                <a:gd name="connsiteX15-1133" fmla="*/ 1606379 w 2148659"/>
                <a:gd name="connsiteY15-1134" fmla="*/ 2261320 h 2261320"/>
                <a:gd name="connsiteX16-1135" fmla="*/ 963827 w 2148659"/>
                <a:gd name="connsiteY16-1136" fmla="*/ 2255141 h 2261320"/>
                <a:gd name="connsiteX0-1137" fmla="*/ 963827 w 2148659"/>
                <a:gd name="connsiteY0-1138" fmla="*/ 2255141 h 2261320"/>
                <a:gd name="connsiteX1-1139" fmla="*/ 957649 w 2148659"/>
                <a:gd name="connsiteY1-1140" fmla="*/ 2075968 h 2261320"/>
                <a:gd name="connsiteX2-1141" fmla="*/ 537519 w 2148659"/>
                <a:gd name="connsiteY2-1142" fmla="*/ 1674374 h 2261320"/>
                <a:gd name="connsiteX3-1143" fmla="*/ 0 w 2148659"/>
                <a:gd name="connsiteY3-1144" fmla="*/ 1383990 h 2261320"/>
                <a:gd name="connsiteX4-1145" fmla="*/ 518984 w 2148659"/>
                <a:gd name="connsiteY4-1146" fmla="*/ 1340741 h 2261320"/>
                <a:gd name="connsiteX5-1147" fmla="*/ 815546 w 2148659"/>
                <a:gd name="connsiteY5-1148" fmla="*/ 1081249 h 2261320"/>
                <a:gd name="connsiteX6-1149" fmla="*/ 611660 w 2148659"/>
                <a:gd name="connsiteY6-1150" fmla="*/ 129779 h 2261320"/>
                <a:gd name="connsiteX7-1151" fmla="*/ 1044146 w 2148659"/>
                <a:gd name="connsiteY7-1152" fmla="*/ 908255 h 2261320"/>
                <a:gd name="connsiteX8-1153" fmla="*/ 1161536 w 2148659"/>
                <a:gd name="connsiteY8-1154" fmla="*/ 33 h 2261320"/>
                <a:gd name="connsiteX9-1155" fmla="*/ 1315995 w 2148659"/>
                <a:gd name="connsiteY9-1156" fmla="*/ 914433 h 2261320"/>
                <a:gd name="connsiteX10-1157" fmla="*/ 1723768 w 2148659"/>
                <a:gd name="connsiteY10-1158" fmla="*/ 160671 h 2261320"/>
                <a:gd name="connsiteX11-1159" fmla="*/ 1600200 w 2148659"/>
                <a:gd name="connsiteY11-1160" fmla="*/ 1056536 h 2261320"/>
                <a:gd name="connsiteX12-1161" fmla="*/ 2131541 w 2148659"/>
                <a:gd name="connsiteY12-1162" fmla="*/ 519017 h 2261320"/>
                <a:gd name="connsiteX13-1163" fmla="*/ 1810265 w 2148659"/>
                <a:gd name="connsiteY13-1164" fmla="*/ 1248066 h 2261320"/>
                <a:gd name="connsiteX14-1165" fmla="*/ 1594022 w 2148659"/>
                <a:gd name="connsiteY14-1166" fmla="*/ 2100682 h 2261320"/>
                <a:gd name="connsiteX15-1167" fmla="*/ 1606379 w 2148659"/>
                <a:gd name="connsiteY15-1168" fmla="*/ 2261320 h 2261320"/>
                <a:gd name="connsiteX16-1169" fmla="*/ 963827 w 2148659"/>
                <a:gd name="connsiteY16-1170" fmla="*/ 2255141 h 2261320"/>
                <a:gd name="connsiteX0-1171" fmla="*/ 963827 w 2148659"/>
                <a:gd name="connsiteY0-1172" fmla="*/ 2255141 h 2261320"/>
                <a:gd name="connsiteX1-1173" fmla="*/ 957649 w 2148659"/>
                <a:gd name="connsiteY1-1174" fmla="*/ 2075968 h 2261320"/>
                <a:gd name="connsiteX2-1175" fmla="*/ 537519 w 2148659"/>
                <a:gd name="connsiteY2-1176" fmla="*/ 1674374 h 2261320"/>
                <a:gd name="connsiteX3-1177" fmla="*/ 0 w 2148659"/>
                <a:gd name="connsiteY3-1178" fmla="*/ 1383990 h 2261320"/>
                <a:gd name="connsiteX4-1179" fmla="*/ 518984 w 2148659"/>
                <a:gd name="connsiteY4-1180" fmla="*/ 1340741 h 2261320"/>
                <a:gd name="connsiteX5-1181" fmla="*/ 815546 w 2148659"/>
                <a:gd name="connsiteY5-1182" fmla="*/ 1081249 h 2261320"/>
                <a:gd name="connsiteX6-1183" fmla="*/ 611660 w 2148659"/>
                <a:gd name="connsiteY6-1184" fmla="*/ 129779 h 2261320"/>
                <a:gd name="connsiteX7-1185" fmla="*/ 1044146 w 2148659"/>
                <a:gd name="connsiteY7-1186" fmla="*/ 908255 h 2261320"/>
                <a:gd name="connsiteX8-1187" fmla="*/ 1161536 w 2148659"/>
                <a:gd name="connsiteY8-1188" fmla="*/ 33 h 2261320"/>
                <a:gd name="connsiteX9-1189" fmla="*/ 1315995 w 2148659"/>
                <a:gd name="connsiteY9-1190" fmla="*/ 914433 h 2261320"/>
                <a:gd name="connsiteX10-1191" fmla="*/ 1723768 w 2148659"/>
                <a:gd name="connsiteY10-1192" fmla="*/ 160671 h 2261320"/>
                <a:gd name="connsiteX11-1193" fmla="*/ 1600200 w 2148659"/>
                <a:gd name="connsiteY11-1194" fmla="*/ 1056536 h 2261320"/>
                <a:gd name="connsiteX12-1195" fmla="*/ 2131541 w 2148659"/>
                <a:gd name="connsiteY12-1196" fmla="*/ 519017 h 2261320"/>
                <a:gd name="connsiteX13-1197" fmla="*/ 1810265 w 2148659"/>
                <a:gd name="connsiteY13-1198" fmla="*/ 1248066 h 2261320"/>
                <a:gd name="connsiteX14-1199" fmla="*/ 1594022 w 2148659"/>
                <a:gd name="connsiteY14-1200" fmla="*/ 2100682 h 2261320"/>
                <a:gd name="connsiteX15-1201" fmla="*/ 1606379 w 2148659"/>
                <a:gd name="connsiteY15-1202" fmla="*/ 2261320 h 2261320"/>
                <a:gd name="connsiteX16-1203" fmla="*/ 963827 w 2148659"/>
                <a:gd name="connsiteY16-1204" fmla="*/ 2255141 h 2261320"/>
                <a:gd name="connsiteX0-1205" fmla="*/ 963827 w 2146512"/>
                <a:gd name="connsiteY0-1206" fmla="*/ 2255141 h 2261320"/>
                <a:gd name="connsiteX1-1207" fmla="*/ 957649 w 2146512"/>
                <a:gd name="connsiteY1-1208" fmla="*/ 2075968 h 2261320"/>
                <a:gd name="connsiteX2-1209" fmla="*/ 537519 w 2146512"/>
                <a:gd name="connsiteY2-1210" fmla="*/ 1674374 h 2261320"/>
                <a:gd name="connsiteX3-1211" fmla="*/ 0 w 2146512"/>
                <a:gd name="connsiteY3-1212" fmla="*/ 1383990 h 2261320"/>
                <a:gd name="connsiteX4-1213" fmla="*/ 518984 w 2146512"/>
                <a:gd name="connsiteY4-1214" fmla="*/ 1340741 h 2261320"/>
                <a:gd name="connsiteX5-1215" fmla="*/ 815546 w 2146512"/>
                <a:gd name="connsiteY5-1216" fmla="*/ 1081249 h 2261320"/>
                <a:gd name="connsiteX6-1217" fmla="*/ 611660 w 2146512"/>
                <a:gd name="connsiteY6-1218" fmla="*/ 129779 h 2261320"/>
                <a:gd name="connsiteX7-1219" fmla="*/ 1044146 w 2146512"/>
                <a:gd name="connsiteY7-1220" fmla="*/ 908255 h 2261320"/>
                <a:gd name="connsiteX8-1221" fmla="*/ 1161536 w 2146512"/>
                <a:gd name="connsiteY8-1222" fmla="*/ 33 h 2261320"/>
                <a:gd name="connsiteX9-1223" fmla="*/ 1315995 w 2146512"/>
                <a:gd name="connsiteY9-1224" fmla="*/ 914433 h 2261320"/>
                <a:gd name="connsiteX10-1225" fmla="*/ 1723768 w 2146512"/>
                <a:gd name="connsiteY10-1226" fmla="*/ 160671 h 2261320"/>
                <a:gd name="connsiteX11-1227" fmla="*/ 1600200 w 2146512"/>
                <a:gd name="connsiteY11-1228" fmla="*/ 1056536 h 2261320"/>
                <a:gd name="connsiteX12-1229" fmla="*/ 2131541 w 2146512"/>
                <a:gd name="connsiteY12-1230" fmla="*/ 519017 h 2261320"/>
                <a:gd name="connsiteX13-1231" fmla="*/ 1810265 w 2146512"/>
                <a:gd name="connsiteY13-1232" fmla="*/ 1248066 h 2261320"/>
                <a:gd name="connsiteX14-1233" fmla="*/ 1594022 w 2146512"/>
                <a:gd name="connsiteY14-1234" fmla="*/ 2100682 h 2261320"/>
                <a:gd name="connsiteX15-1235" fmla="*/ 1606379 w 2146512"/>
                <a:gd name="connsiteY15-1236" fmla="*/ 2261320 h 2261320"/>
                <a:gd name="connsiteX16-1237" fmla="*/ 963827 w 2146512"/>
                <a:gd name="connsiteY16-1238" fmla="*/ 2255141 h 2261320"/>
                <a:gd name="connsiteX0-1239" fmla="*/ 963827 w 2146512"/>
                <a:gd name="connsiteY0-1240" fmla="*/ 2255141 h 2261320"/>
                <a:gd name="connsiteX1-1241" fmla="*/ 957649 w 2146512"/>
                <a:gd name="connsiteY1-1242" fmla="*/ 2075968 h 2261320"/>
                <a:gd name="connsiteX2-1243" fmla="*/ 537519 w 2146512"/>
                <a:gd name="connsiteY2-1244" fmla="*/ 1674374 h 2261320"/>
                <a:gd name="connsiteX3-1245" fmla="*/ 0 w 2146512"/>
                <a:gd name="connsiteY3-1246" fmla="*/ 1383990 h 2261320"/>
                <a:gd name="connsiteX4-1247" fmla="*/ 518984 w 2146512"/>
                <a:gd name="connsiteY4-1248" fmla="*/ 1340741 h 2261320"/>
                <a:gd name="connsiteX5-1249" fmla="*/ 815546 w 2146512"/>
                <a:gd name="connsiteY5-1250" fmla="*/ 1081249 h 2261320"/>
                <a:gd name="connsiteX6-1251" fmla="*/ 611660 w 2146512"/>
                <a:gd name="connsiteY6-1252" fmla="*/ 129779 h 2261320"/>
                <a:gd name="connsiteX7-1253" fmla="*/ 1044146 w 2146512"/>
                <a:gd name="connsiteY7-1254" fmla="*/ 908255 h 2261320"/>
                <a:gd name="connsiteX8-1255" fmla="*/ 1161536 w 2146512"/>
                <a:gd name="connsiteY8-1256" fmla="*/ 33 h 2261320"/>
                <a:gd name="connsiteX9-1257" fmla="*/ 1315995 w 2146512"/>
                <a:gd name="connsiteY9-1258" fmla="*/ 914433 h 2261320"/>
                <a:gd name="connsiteX10-1259" fmla="*/ 1723768 w 2146512"/>
                <a:gd name="connsiteY10-1260" fmla="*/ 160671 h 2261320"/>
                <a:gd name="connsiteX11-1261" fmla="*/ 1600200 w 2146512"/>
                <a:gd name="connsiteY11-1262" fmla="*/ 1056536 h 2261320"/>
                <a:gd name="connsiteX12-1263" fmla="*/ 2131541 w 2146512"/>
                <a:gd name="connsiteY12-1264" fmla="*/ 519017 h 2261320"/>
                <a:gd name="connsiteX13-1265" fmla="*/ 1810265 w 2146512"/>
                <a:gd name="connsiteY13-1266" fmla="*/ 1248066 h 2261320"/>
                <a:gd name="connsiteX14-1267" fmla="*/ 1594022 w 2146512"/>
                <a:gd name="connsiteY14-1268" fmla="*/ 2100682 h 2261320"/>
                <a:gd name="connsiteX15-1269" fmla="*/ 1606379 w 2146512"/>
                <a:gd name="connsiteY15-1270" fmla="*/ 2261320 h 2261320"/>
                <a:gd name="connsiteX16-1271" fmla="*/ 963827 w 2146512"/>
                <a:gd name="connsiteY16-1272" fmla="*/ 2255141 h 2261320"/>
                <a:gd name="connsiteX0-1273" fmla="*/ 963827 w 2146512"/>
                <a:gd name="connsiteY0-1274" fmla="*/ 2255141 h 2261320"/>
                <a:gd name="connsiteX1-1275" fmla="*/ 957649 w 2146512"/>
                <a:gd name="connsiteY1-1276" fmla="*/ 2075968 h 2261320"/>
                <a:gd name="connsiteX2-1277" fmla="*/ 537519 w 2146512"/>
                <a:gd name="connsiteY2-1278" fmla="*/ 1674374 h 2261320"/>
                <a:gd name="connsiteX3-1279" fmla="*/ 0 w 2146512"/>
                <a:gd name="connsiteY3-1280" fmla="*/ 1383990 h 2261320"/>
                <a:gd name="connsiteX4-1281" fmla="*/ 518984 w 2146512"/>
                <a:gd name="connsiteY4-1282" fmla="*/ 1340741 h 2261320"/>
                <a:gd name="connsiteX5-1283" fmla="*/ 815546 w 2146512"/>
                <a:gd name="connsiteY5-1284" fmla="*/ 1081249 h 2261320"/>
                <a:gd name="connsiteX6-1285" fmla="*/ 611660 w 2146512"/>
                <a:gd name="connsiteY6-1286" fmla="*/ 129779 h 2261320"/>
                <a:gd name="connsiteX7-1287" fmla="*/ 1044146 w 2146512"/>
                <a:gd name="connsiteY7-1288" fmla="*/ 908255 h 2261320"/>
                <a:gd name="connsiteX8-1289" fmla="*/ 1161536 w 2146512"/>
                <a:gd name="connsiteY8-1290" fmla="*/ 33 h 2261320"/>
                <a:gd name="connsiteX9-1291" fmla="*/ 1315995 w 2146512"/>
                <a:gd name="connsiteY9-1292" fmla="*/ 914433 h 2261320"/>
                <a:gd name="connsiteX10-1293" fmla="*/ 1723768 w 2146512"/>
                <a:gd name="connsiteY10-1294" fmla="*/ 160671 h 2261320"/>
                <a:gd name="connsiteX11-1295" fmla="*/ 1600200 w 2146512"/>
                <a:gd name="connsiteY11-1296" fmla="*/ 1056536 h 2261320"/>
                <a:gd name="connsiteX12-1297" fmla="*/ 2131541 w 2146512"/>
                <a:gd name="connsiteY12-1298" fmla="*/ 519017 h 2261320"/>
                <a:gd name="connsiteX13-1299" fmla="*/ 1810265 w 2146512"/>
                <a:gd name="connsiteY13-1300" fmla="*/ 1248066 h 2261320"/>
                <a:gd name="connsiteX14-1301" fmla="*/ 1594022 w 2146512"/>
                <a:gd name="connsiteY14-1302" fmla="*/ 2100682 h 2261320"/>
                <a:gd name="connsiteX15-1303" fmla="*/ 1606379 w 2146512"/>
                <a:gd name="connsiteY15-1304" fmla="*/ 2261320 h 2261320"/>
                <a:gd name="connsiteX16-1305" fmla="*/ 963827 w 2146512"/>
                <a:gd name="connsiteY16-1306" fmla="*/ 2255141 h 2261320"/>
                <a:gd name="connsiteX0-1307" fmla="*/ 963827 w 2146512"/>
                <a:gd name="connsiteY0-1308" fmla="*/ 2255141 h 2261320"/>
                <a:gd name="connsiteX1-1309" fmla="*/ 957649 w 2146512"/>
                <a:gd name="connsiteY1-1310" fmla="*/ 2075968 h 2261320"/>
                <a:gd name="connsiteX2-1311" fmla="*/ 537519 w 2146512"/>
                <a:gd name="connsiteY2-1312" fmla="*/ 1674374 h 2261320"/>
                <a:gd name="connsiteX3-1313" fmla="*/ 0 w 2146512"/>
                <a:gd name="connsiteY3-1314" fmla="*/ 1383990 h 2261320"/>
                <a:gd name="connsiteX4-1315" fmla="*/ 518984 w 2146512"/>
                <a:gd name="connsiteY4-1316" fmla="*/ 1340741 h 2261320"/>
                <a:gd name="connsiteX5-1317" fmla="*/ 815546 w 2146512"/>
                <a:gd name="connsiteY5-1318" fmla="*/ 1081249 h 2261320"/>
                <a:gd name="connsiteX6-1319" fmla="*/ 611660 w 2146512"/>
                <a:gd name="connsiteY6-1320" fmla="*/ 129779 h 2261320"/>
                <a:gd name="connsiteX7-1321" fmla="*/ 1044146 w 2146512"/>
                <a:gd name="connsiteY7-1322" fmla="*/ 908255 h 2261320"/>
                <a:gd name="connsiteX8-1323" fmla="*/ 1161536 w 2146512"/>
                <a:gd name="connsiteY8-1324" fmla="*/ 33 h 2261320"/>
                <a:gd name="connsiteX9-1325" fmla="*/ 1315995 w 2146512"/>
                <a:gd name="connsiteY9-1326" fmla="*/ 914433 h 2261320"/>
                <a:gd name="connsiteX10-1327" fmla="*/ 1723768 w 2146512"/>
                <a:gd name="connsiteY10-1328" fmla="*/ 160671 h 2261320"/>
                <a:gd name="connsiteX11-1329" fmla="*/ 1600200 w 2146512"/>
                <a:gd name="connsiteY11-1330" fmla="*/ 1056536 h 2261320"/>
                <a:gd name="connsiteX12-1331" fmla="*/ 2131541 w 2146512"/>
                <a:gd name="connsiteY12-1332" fmla="*/ 519017 h 2261320"/>
                <a:gd name="connsiteX13-1333" fmla="*/ 1810265 w 2146512"/>
                <a:gd name="connsiteY13-1334" fmla="*/ 1248066 h 2261320"/>
                <a:gd name="connsiteX14-1335" fmla="*/ 1594022 w 2146512"/>
                <a:gd name="connsiteY14-1336" fmla="*/ 2100682 h 2261320"/>
                <a:gd name="connsiteX15-1337" fmla="*/ 1606379 w 2146512"/>
                <a:gd name="connsiteY15-1338" fmla="*/ 2261320 h 2261320"/>
                <a:gd name="connsiteX16-1339" fmla="*/ 963827 w 2146512"/>
                <a:gd name="connsiteY16-1340" fmla="*/ 2255141 h 2261320"/>
                <a:gd name="connsiteX0-1341" fmla="*/ 963827 w 2146512"/>
                <a:gd name="connsiteY0-1342" fmla="*/ 2255141 h 2261320"/>
                <a:gd name="connsiteX1-1343" fmla="*/ 957649 w 2146512"/>
                <a:gd name="connsiteY1-1344" fmla="*/ 2075968 h 2261320"/>
                <a:gd name="connsiteX2-1345" fmla="*/ 537519 w 2146512"/>
                <a:gd name="connsiteY2-1346" fmla="*/ 1674374 h 2261320"/>
                <a:gd name="connsiteX3-1347" fmla="*/ 0 w 2146512"/>
                <a:gd name="connsiteY3-1348" fmla="*/ 1383990 h 2261320"/>
                <a:gd name="connsiteX4-1349" fmla="*/ 518984 w 2146512"/>
                <a:gd name="connsiteY4-1350" fmla="*/ 1340741 h 2261320"/>
                <a:gd name="connsiteX5-1351" fmla="*/ 815546 w 2146512"/>
                <a:gd name="connsiteY5-1352" fmla="*/ 1081249 h 2261320"/>
                <a:gd name="connsiteX6-1353" fmla="*/ 636374 w 2146512"/>
                <a:gd name="connsiteY6-1354" fmla="*/ 123600 h 2261320"/>
                <a:gd name="connsiteX7-1355" fmla="*/ 1044146 w 2146512"/>
                <a:gd name="connsiteY7-1356" fmla="*/ 908255 h 2261320"/>
                <a:gd name="connsiteX8-1357" fmla="*/ 1161536 w 2146512"/>
                <a:gd name="connsiteY8-1358" fmla="*/ 33 h 2261320"/>
                <a:gd name="connsiteX9-1359" fmla="*/ 1315995 w 2146512"/>
                <a:gd name="connsiteY9-1360" fmla="*/ 914433 h 2261320"/>
                <a:gd name="connsiteX10-1361" fmla="*/ 1723768 w 2146512"/>
                <a:gd name="connsiteY10-1362" fmla="*/ 160671 h 2261320"/>
                <a:gd name="connsiteX11-1363" fmla="*/ 1600200 w 2146512"/>
                <a:gd name="connsiteY11-1364" fmla="*/ 1056536 h 2261320"/>
                <a:gd name="connsiteX12-1365" fmla="*/ 2131541 w 2146512"/>
                <a:gd name="connsiteY12-1366" fmla="*/ 519017 h 2261320"/>
                <a:gd name="connsiteX13-1367" fmla="*/ 1810265 w 2146512"/>
                <a:gd name="connsiteY13-1368" fmla="*/ 1248066 h 2261320"/>
                <a:gd name="connsiteX14-1369" fmla="*/ 1594022 w 2146512"/>
                <a:gd name="connsiteY14-1370" fmla="*/ 2100682 h 2261320"/>
                <a:gd name="connsiteX15-1371" fmla="*/ 1606379 w 2146512"/>
                <a:gd name="connsiteY15-1372" fmla="*/ 2261320 h 2261320"/>
                <a:gd name="connsiteX16-1373" fmla="*/ 963827 w 2146512"/>
                <a:gd name="connsiteY16-1374" fmla="*/ 2255141 h 2261320"/>
                <a:gd name="connsiteX0-1375" fmla="*/ 963827 w 2146512"/>
                <a:gd name="connsiteY0-1376" fmla="*/ 2255141 h 2261320"/>
                <a:gd name="connsiteX1-1377" fmla="*/ 957649 w 2146512"/>
                <a:gd name="connsiteY1-1378" fmla="*/ 2075968 h 2261320"/>
                <a:gd name="connsiteX2-1379" fmla="*/ 537519 w 2146512"/>
                <a:gd name="connsiteY2-1380" fmla="*/ 1674374 h 2261320"/>
                <a:gd name="connsiteX3-1381" fmla="*/ 0 w 2146512"/>
                <a:gd name="connsiteY3-1382" fmla="*/ 1383990 h 2261320"/>
                <a:gd name="connsiteX4-1383" fmla="*/ 518984 w 2146512"/>
                <a:gd name="connsiteY4-1384" fmla="*/ 1340741 h 2261320"/>
                <a:gd name="connsiteX5-1385" fmla="*/ 815546 w 2146512"/>
                <a:gd name="connsiteY5-1386" fmla="*/ 1081249 h 2261320"/>
                <a:gd name="connsiteX6-1387" fmla="*/ 636374 w 2146512"/>
                <a:gd name="connsiteY6-1388" fmla="*/ 123600 h 2261320"/>
                <a:gd name="connsiteX7-1389" fmla="*/ 1044146 w 2146512"/>
                <a:gd name="connsiteY7-1390" fmla="*/ 908255 h 2261320"/>
                <a:gd name="connsiteX8-1391" fmla="*/ 1161536 w 2146512"/>
                <a:gd name="connsiteY8-1392" fmla="*/ 33 h 2261320"/>
                <a:gd name="connsiteX9-1393" fmla="*/ 1315995 w 2146512"/>
                <a:gd name="connsiteY9-1394" fmla="*/ 914433 h 2261320"/>
                <a:gd name="connsiteX10-1395" fmla="*/ 1723768 w 2146512"/>
                <a:gd name="connsiteY10-1396" fmla="*/ 160671 h 2261320"/>
                <a:gd name="connsiteX11-1397" fmla="*/ 1600200 w 2146512"/>
                <a:gd name="connsiteY11-1398" fmla="*/ 1056536 h 2261320"/>
                <a:gd name="connsiteX12-1399" fmla="*/ 2131541 w 2146512"/>
                <a:gd name="connsiteY12-1400" fmla="*/ 519017 h 2261320"/>
                <a:gd name="connsiteX13-1401" fmla="*/ 1810265 w 2146512"/>
                <a:gd name="connsiteY13-1402" fmla="*/ 1248066 h 2261320"/>
                <a:gd name="connsiteX14-1403" fmla="*/ 1594022 w 2146512"/>
                <a:gd name="connsiteY14-1404" fmla="*/ 2100682 h 2261320"/>
                <a:gd name="connsiteX15-1405" fmla="*/ 1606379 w 2146512"/>
                <a:gd name="connsiteY15-1406" fmla="*/ 2261320 h 2261320"/>
                <a:gd name="connsiteX16-1407" fmla="*/ 963827 w 2146512"/>
                <a:gd name="connsiteY16-1408" fmla="*/ 2255141 h 2261320"/>
                <a:gd name="connsiteX0-1409" fmla="*/ 963827 w 2146512"/>
                <a:gd name="connsiteY0-1410" fmla="*/ 2255141 h 2261320"/>
                <a:gd name="connsiteX1-1411" fmla="*/ 957649 w 2146512"/>
                <a:gd name="connsiteY1-1412" fmla="*/ 2075968 h 2261320"/>
                <a:gd name="connsiteX2-1413" fmla="*/ 537519 w 2146512"/>
                <a:gd name="connsiteY2-1414" fmla="*/ 1674374 h 2261320"/>
                <a:gd name="connsiteX3-1415" fmla="*/ 0 w 2146512"/>
                <a:gd name="connsiteY3-1416" fmla="*/ 1383990 h 2261320"/>
                <a:gd name="connsiteX4-1417" fmla="*/ 518984 w 2146512"/>
                <a:gd name="connsiteY4-1418" fmla="*/ 1340741 h 2261320"/>
                <a:gd name="connsiteX5-1419" fmla="*/ 815546 w 2146512"/>
                <a:gd name="connsiteY5-1420" fmla="*/ 1081249 h 2261320"/>
                <a:gd name="connsiteX6-1421" fmla="*/ 636374 w 2146512"/>
                <a:gd name="connsiteY6-1422" fmla="*/ 123600 h 2261320"/>
                <a:gd name="connsiteX7-1423" fmla="*/ 1044146 w 2146512"/>
                <a:gd name="connsiteY7-1424" fmla="*/ 908255 h 2261320"/>
                <a:gd name="connsiteX8-1425" fmla="*/ 1161536 w 2146512"/>
                <a:gd name="connsiteY8-1426" fmla="*/ 33 h 2261320"/>
                <a:gd name="connsiteX9-1427" fmla="*/ 1315995 w 2146512"/>
                <a:gd name="connsiteY9-1428" fmla="*/ 914433 h 2261320"/>
                <a:gd name="connsiteX10-1429" fmla="*/ 1723768 w 2146512"/>
                <a:gd name="connsiteY10-1430" fmla="*/ 160671 h 2261320"/>
                <a:gd name="connsiteX11-1431" fmla="*/ 1600200 w 2146512"/>
                <a:gd name="connsiteY11-1432" fmla="*/ 1056536 h 2261320"/>
                <a:gd name="connsiteX12-1433" fmla="*/ 2131541 w 2146512"/>
                <a:gd name="connsiteY12-1434" fmla="*/ 519017 h 2261320"/>
                <a:gd name="connsiteX13-1435" fmla="*/ 1810265 w 2146512"/>
                <a:gd name="connsiteY13-1436" fmla="*/ 1248066 h 2261320"/>
                <a:gd name="connsiteX14-1437" fmla="*/ 1594022 w 2146512"/>
                <a:gd name="connsiteY14-1438" fmla="*/ 2100682 h 2261320"/>
                <a:gd name="connsiteX15-1439" fmla="*/ 1606379 w 2146512"/>
                <a:gd name="connsiteY15-1440" fmla="*/ 2261320 h 2261320"/>
                <a:gd name="connsiteX16-1441" fmla="*/ 963827 w 2146512"/>
                <a:gd name="connsiteY16-1442" fmla="*/ 2255141 h 2261320"/>
                <a:gd name="connsiteX0-1443" fmla="*/ 963827 w 2146512"/>
                <a:gd name="connsiteY0-1444" fmla="*/ 2255141 h 2261320"/>
                <a:gd name="connsiteX1-1445" fmla="*/ 957649 w 2146512"/>
                <a:gd name="connsiteY1-1446" fmla="*/ 2075968 h 2261320"/>
                <a:gd name="connsiteX2-1447" fmla="*/ 537519 w 2146512"/>
                <a:gd name="connsiteY2-1448" fmla="*/ 1674374 h 2261320"/>
                <a:gd name="connsiteX3-1449" fmla="*/ 0 w 2146512"/>
                <a:gd name="connsiteY3-1450" fmla="*/ 1383990 h 2261320"/>
                <a:gd name="connsiteX4-1451" fmla="*/ 518984 w 2146512"/>
                <a:gd name="connsiteY4-1452" fmla="*/ 1340741 h 2261320"/>
                <a:gd name="connsiteX5-1453" fmla="*/ 815546 w 2146512"/>
                <a:gd name="connsiteY5-1454" fmla="*/ 1081249 h 2261320"/>
                <a:gd name="connsiteX6-1455" fmla="*/ 636374 w 2146512"/>
                <a:gd name="connsiteY6-1456" fmla="*/ 123600 h 2261320"/>
                <a:gd name="connsiteX7-1457" fmla="*/ 1044146 w 2146512"/>
                <a:gd name="connsiteY7-1458" fmla="*/ 908255 h 2261320"/>
                <a:gd name="connsiteX8-1459" fmla="*/ 1161536 w 2146512"/>
                <a:gd name="connsiteY8-1460" fmla="*/ 33 h 2261320"/>
                <a:gd name="connsiteX9-1461" fmla="*/ 1315995 w 2146512"/>
                <a:gd name="connsiteY9-1462" fmla="*/ 914433 h 2261320"/>
                <a:gd name="connsiteX10-1463" fmla="*/ 1723768 w 2146512"/>
                <a:gd name="connsiteY10-1464" fmla="*/ 160671 h 2261320"/>
                <a:gd name="connsiteX11-1465" fmla="*/ 1600200 w 2146512"/>
                <a:gd name="connsiteY11-1466" fmla="*/ 1056536 h 2261320"/>
                <a:gd name="connsiteX12-1467" fmla="*/ 2131541 w 2146512"/>
                <a:gd name="connsiteY12-1468" fmla="*/ 519017 h 2261320"/>
                <a:gd name="connsiteX13-1469" fmla="*/ 1810265 w 2146512"/>
                <a:gd name="connsiteY13-1470" fmla="*/ 1248066 h 2261320"/>
                <a:gd name="connsiteX14-1471" fmla="*/ 1594022 w 2146512"/>
                <a:gd name="connsiteY14-1472" fmla="*/ 2100682 h 2261320"/>
                <a:gd name="connsiteX15-1473" fmla="*/ 1606379 w 2146512"/>
                <a:gd name="connsiteY15-1474" fmla="*/ 2261320 h 2261320"/>
                <a:gd name="connsiteX16-1475" fmla="*/ 963827 w 2146512"/>
                <a:gd name="connsiteY16-1476" fmla="*/ 2255141 h 2261320"/>
                <a:gd name="connsiteX0-1477" fmla="*/ 963827 w 2146512"/>
                <a:gd name="connsiteY0-1478" fmla="*/ 2255141 h 2261320"/>
                <a:gd name="connsiteX1-1479" fmla="*/ 957649 w 2146512"/>
                <a:gd name="connsiteY1-1480" fmla="*/ 2075968 h 2261320"/>
                <a:gd name="connsiteX2-1481" fmla="*/ 537519 w 2146512"/>
                <a:gd name="connsiteY2-1482" fmla="*/ 1674374 h 2261320"/>
                <a:gd name="connsiteX3-1483" fmla="*/ 0 w 2146512"/>
                <a:gd name="connsiteY3-1484" fmla="*/ 1383990 h 2261320"/>
                <a:gd name="connsiteX4-1485" fmla="*/ 518984 w 2146512"/>
                <a:gd name="connsiteY4-1486" fmla="*/ 1340741 h 2261320"/>
                <a:gd name="connsiteX5-1487" fmla="*/ 815546 w 2146512"/>
                <a:gd name="connsiteY5-1488" fmla="*/ 1081249 h 2261320"/>
                <a:gd name="connsiteX6-1489" fmla="*/ 636374 w 2146512"/>
                <a:gd name="connsiteY6-1490" fmla="*/ 123600 h 2261320"/>
                <a:gd name="connsiteX7-1491" fmla="*/ 1044146 w 2146512"/>
                <a:gd name="connsiteY7-1492" fmla="*/ 908255 h 2261320"/>
                <a:gd name="connsiteX8-1493" fmla="*/ 1161536 w 2146512"/>
                <a:gd name="connsiteY8-1494" fmla="*/ 33 h 2261320"/>
                <a:gd name="connsiteX9-1495" fmla="*/ 1315995 w 2146512"/>
                <a:gd name="connsiteY9-1496" fmla="*/ 914433 h 2261320"/>
                <a:gd name="connsiteX10-1497" fmla="*/ 1723768 w 2146512"/>
                <a:gd name="connsiteY10-1498" fmla="*/ 160671 h 2261320"/>
                <a:gd name="connsiteX11-1499" fmla="*/ 1600200 w 2146512"/>
                <a:gd name="connsiteY11-1500" fmla="*/ 1056536 h 2261320"/>
                <a:gd name="connsiteX12-1501" fmla="*/ 2131541 w 2146512"/>
                <a:gd name="connsiteY12-1502" fmla="*/ 519017 h 2261320"/>
                <a:gd name="connsiteX13-1503" fmla="*/ 1810265 w 2146512"/>
                <a:gd name="connsiteY13-1504" fmla="*/ 1248066 h 2261320"/>
                <a:gd name="connsiteX14-1505" fmla="*/ 1594022 w 2146512"/>
                <a:gd name="connsiteY14-1506" fmla="*/ 2100682 h 2261320"/>
                <a:gd name="connsiteX15-1507" fmla="*/ 1606379 w 2146512"/>
                <a:gd name="connsiteY15-1508" fmla="*/ 2261320 h 2261320"/>
                <a:gd name="connsiteX16-1509" fmla="*/ 963827 w 2146512"/>
                <a:gd name="connsiteY16-1510" fmla="*/ 2255141 h 2261320"/>
                <a:gd name="connsiteX0-1511" fmla="*/ 963827 w 2146512"/>
                <a:gd name="connsiteY0-1512" fmla="*/ 2255141 h 2261320"/>
                <a:gd name="connsiteX1-1513" fmla="*/ 957649 w 2146512"/>
                <a:gd name="connsiteY1-1514" fmla="*/ 2075968 h 2261320"/>
                <a:gd name="connsiteX2-1515" fmla="*/ 537519 w 2146512"/>
                <a:gd name="connsiteY2-1516" fmla="*/ 1674374 h 2261320"/>
                <a:gd name="connsiteX3-1517" fmla="*/ 0 w 2146512"/>
                <a:gd name="connsiteY3-1518" fmla="*/ 1383990 h 2261320"/>
                <a:gd name="connsiteX4-1519" fmla="*/ 518984 w 2146512"/>
                <a:gd name="connsiteY4-1520" fmla="*/ 1340741 h 2261320"/>
                <a:gd name="connsiteX5-1521" fmla="*/ 815546 w 2146512"/>
                <a:gd name="connsiteY5-1522" fmla="*/ 1081249 h 2261320"/>
                <a:gd name="connsiteX6-1523" fmla="*/ 636374 w 2146512"/>
                <a:gd name="connsiteY6-1524" fmla="*/ 123600 h 2261320"/>
                <a:gd name="connsiteX7-1525" fmla="*/ 1044146 w 2146512"/>
                <a:gd name="connsiteY7-1526" fmla="*/ 908255 h 2261320"/>
                <a:gd name="connsiteX8-1527" fmla="*/ 1161536 w 2146512"/>
                <a:gd name="connsiteY8-1528" fmla="*/ 33 h 2261320"/>
                <a:gd name="connsiteX9-1529" fmla="*/ 1315995 w 2146512"/>
                <a:gd name="connsiteY9-1530" fmla="*/ 914433 h 2261320"/>
                <a:gd name="connsiteX10-1531" fmla="*/ 1723768 w 2146512"/>
                <a:gd name="connsiteY10-1532" fmla="*/ 160671 h 2261320"/>
                <a:gd name="connsiteX11-1533" fmla="*/ 1600200 w 2146512"/>
                <a:gd name="connsiteY11-1534" fmla="*/ 1056536 h 2261320"/>
                <a:gd name="connsiteX12-1535" fmla="*/ 2131541 w 2146512"/>
                <a:gd name="connsiteY12-1536" fmla="*/ 519017 h 2261320"/>
                <a:gd name="connsiteX13-1537" fmla="*/ 1810265 w 2146512"/>
                <a:gd name="connsiteY13-1538" fmla="*/ 1248066 h 2261320"/>
                <a:gd name="connsiteX14-1539" fmla="*/ 1594022 w 2146512"/>
                <a:gd name="connsiteY14-1540" fmla="*/ 2100682 h 2261320"/>
                <a:gd name="connsiteX15-1541" fmla="*/ 1606379 w 2146512"/>
                <a:gd name="connsiteY15-1542" fmla="*/ 2261320 h 2261320"/>
                <a:gd name="connsiteX16-1543" fmla="*/ 963827 w 2146512"/>
                <a:gd name="connsiteY16-1544" fmla="*/ 2255141 h 2261320"/>
                <a:gd name="connsiteX0-1545" fmla="*/ 963827 w 2146512"/>
                <a:gd name="connsiteY0-1546" fmla="*/ 2255141 h 2261320"/>
                <a:gd name="connsiteX1-1547" fmla="*/ 957649 w 2146512"/>
                <a:gd name="connsiteY1-1548" fmla="*/ 2075968 h 2261320"/>
                <a:gd name="connsiteX2-1549" fmla="*/ 537519 w 2146512"/>
                <a:gd name="connsiteY2-1550" fmla="*/ 1674374 h 2261320"/>
                <a:gd name="connsiteX3-1551" fmla="*/ 0 w 2146512"/>
                <a:gd name="connsiteY3-1552" fmla="*/ 1383990 h 2261320"/>
                <a:gd name="connsiteX4-1553" fmla="*/ 518984 w 2146512"/>
                <a:gd name="connsiteY4-1554" fmla="*/ 1340741 h 2261320"/>
                <a:gd name="connsiteX5-1555" fmla="*/ 815546 w 2146512"/>
                <a:gd name="connsiteY5-1556" fmla="*/ 1081249 h 2261320"/>
                <a:gd name="connsiteX6-1557" fmla="*/ 636374 w 2146512"/>
                <a:gd name="connsiteY6-1558" fmla="*/ 123600 h 2261320"/>
                <a:gd name="connsiteX7-1559" fmla="*/ 1044146 w 2146512"/>
                <a:gd name="connsiteY7-1560" fmla="*/ 908255 h 2261320"/>
                <a:gd name="connsiteX8-1561" fmla="*/ 1161536 w 2146512"/>
                <a:gd name="connsiteY8-1562" fmla="*/ 33 h 2261320"/>
                <a:gd name="connsiteX9-1563" fmla="*/ 1315995 w 2146512"/>
                <a:gd name="connsiteY9-1564" fmla="*/ 914433 h 2261320"/>
                <a:gd name="connsiteX10-1565" fmla="*/ 1723768 w 2146512"/>
                <a:gd name="connsiteY10-1566" fmla="*/ 160671 h 2261320"/>
                <a:gd name="connsiteX11-1567" fmla="*/ 1600200 w 2146512"/>
                <a:gd name="connsiteY11-1568" fmla="*/ 1056536 h 2261320"/>
                <a:gd name="connsiteX12-1569" fmla="*/ 2131541 w 2146512"/>
                <a:gd name="connsiteY12-1570" fmla="*/ 519017 h 2261320"/>
                <a:gd name="connsiteX13-1571" fmla="*/ 1810265 w 2146512"/>
                <a:gd name="connsiteY13-1572" fmla="*/ 1248066 h 2261320"/>
                <a:gd name="connsiteX14-1573" fmla="*/ 1594022 w 2146512"/>
                <a:gd name="connsiteY14-1574" fmla="*/ 2100682 h 2261320"/>
                <a:gd name="connsiteX15-1575" fmla="*/ 1606379 w 2146512"/>
                <a:gd name="connsiteY15-1576" fmla="*/ 2261320 h 2261320"/>
                <a:gd name="connsiteX16-1577" fmla="*/ 963827 w 2146512"/>
                <a:gd name="connsiteY16-1578" fmla="*/ 2255141 h 22613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2146512" h="2261320">
                  <a:moveTo>
                    <a:pt x="963827" y="2255141"/>
                  </a:moveTo>
                  <a:lnTo>
                    <a:pt x="957649" y="2075968"/>
                  </a:lnTo>
                  <a:cubicBezTo>
                    <a:pt x="706395" y="2022422"/>
                    <a:pt x="677562" y="1808239"/>
                    <a:pt x="537519" y="1674374"/>
                  </a:cubicBezTo>
                  <a:cubicBezTo>
                    <a:pt x="395416" y="1540509"/>
                    <a:pt x="216244" y="1394288"/>
                    <a:pt x="0" y="1383990"/>
                  </a:cubicBezTo>
                  <a:cubicBezTo>
                    <a:pt x="49428" y="1066834"/>
                    <a:pt x="327454" y="1287195"/>
                    <a:pt x="518984" y="1340741"/>
                  </a:cubicBezTo>
                  <a:cubicBezTo>
                    <a:pt x="784654" y="1433417"/>
                    <a:pt x="821725" y="1266600"/>
                    <a:pt x="815546" y="1081249"/>
                  </a:cubicBezTo>
                  <a:cubicBezTo>
                    <a:pt x="525163" y="183324"/>
                    <a:pt x="562232" y="150374"/>
                    <a:pt x="636374" y="123600"/>
                  </a:cubicBezTo>
                  <a:cubicBezTo>
                    <a:pt x="743466" y="86529"/>
                    <a:pt x="937054" y="932969"/>
                    <a:pt x="1044146" y="908255"/>
                  </a:cubicBezTo>
                  <a:cubicBezTo>
                    <a:pt x="1126525" y="883541"/>
                    <a:pt x="1011196" y="-6146"/>
                    <a:pt x="1161536" y="33"/>
                  </a:cubicBezTo>
                  <a:cubicBezTo>
                    <a:pt x="1336589" y="2093"/>
                    <a:pt x="1171833" y="900017"/>
                    <a:pt x="1315995" y="914433"/>
                  </a:cubicBezTo>
                  <a:cubicBezTo>
                    <a:pt x="1464276" y="910314"/>
                    <a:pt x="1575487" y="96828"/>
                    <a:pt x="1723768" y="160671"/>
                  </a:cubicBezTo>
                  <a:cubicBezTo>
                    <a:pt x="1849395" y="224515"/>
                    <a:pt x="1499286" y="1005049"/>
                    <a:pt x="1600200" y="1056536"/>
                  </a:cubicBezTo>
                  <a:cubicBezTo>
                    <a:pt x="1678460" y="1149212"/>
                    <a:pt x="2010032" y="432519"/>
                    <a:pt x="2131541" y="519017"/>
                  </a:cubicBezTo>
                  <a:cubicBezTo>
                    <a:pt x="2228335" y="582861"/>
                    <a:pt x="1824681" y="1017406"/>
                    <a:pt x="1810265" y="1248066"/>
                  </a:cubicBezTo>
                  <a:cubicBezTo>
                    <a:pt x="1762897" y="1717623"/>
                    <a:pt x="1684638" y="1902975"/>
                    <a:pt x="1594022" y="2100682"/>
                  </a:cubicBezTo>
                  <a:lnTo>
                    <a:pt x="1606379" y="2261320"/>
                  </a:lnTo>
                  <a:lnTo>
                    <a:pt x="963827" y="2255141"/>
                  </a:lnTo>
                  <a:close/>
                </a:path>
              </a:pathLst>
            </a:custGeom>
            <a:solidFill>
              <a:srgbClr val="005499"/>
            </a:solidFill>
            <a:ln w="381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sp>
          <p:nvSpPr>
            <p:cNvPr id="97" name="椭圆 96"/>
            <p:cNvSpPr/>
            <p:nvPr/>
          </p:nvSpPr>
          <p:spPr>
            <a:xfrm>
              <a:off x="4417336" y="4820517"/>
              <a:ext cx="191891" cy="172248"/>
            </a:xfrm>
            <a:prstGeom prst="ellipse">
              <a:avLst/>
            </a:prstGeom>
            <a:solidFill>
              <a:srgbClr val="F33E3E"/>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sp>
          <p:nvSpPr>
            <p:cNvPr id="98" name="椭圆 97"/>
            <p:cNvSpPr/>
            <p:nvPr/>
          </p:nvSpPr>
          <p:spPr>
            <a:xfrm>
              <a:off x="5938616" y="3228857"/>
              <a:ext cx="191891" cy="172248"/>
            </a:xfrm>
            <a:prstGeom prst="ellipse">
              <a:avLst/>
            </a:pr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sp>
          <p:nvSpPr>
            <p:cNvPr id="99" name="椭圆 98"/>
            <p:cNvSpPr/>
            <p:nvPr/>
          </p:nvSpPr>
          <p:spPr>
            <a:xfrm>
              <a:off x="6667803" y="3401104"/>
              <a:ext cx="191891" cy="172248"/>
            </a:xfrm>
            <a:prstGeom prst="ellipse">
              <a:avLst/>
            </a:pr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sp>
          <p:nvSpPr>
            <p:cNvPr id="100" name="椭圆 99"/>
            <p:cNvSpPr/>
            <p:nvPr/>
          </p:nvSpPr>
          <p:spPr>
            <a:xfrm>
              <a:off x="7197911" y="3883397"/>
              <a:ext cx="191891" cy="172248"/>
            </a:xfrm>
            <a:prstGeom prst="ellipse">
              <a:avLst/>
            </a:prstGeom>
            <a:solidFill>
              <a:srgbClr val="F33E3E"/>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262626"/>
                </a:solidFill>
                <a:effectLst/>
                <a:uLnTx/>
                <a:uFillTx/>
                <a:latin typeface="Calibri"/>
                <a:ea typeface="宋体" panose="02010600030101010101" pitchFamily="2" charset="-122"/>
              </a:endParaRPr>
            </a:p>
          </p:txBody>
        </p:sp>
      </p:grpSp>
      <p:grpSp>
        <p:nvGrpSpPr>
          <p:cNvPr id="16" name="组合 15"/>
          <p:cNvGrpSpPr/>
          <p:nvPr/>
        </p:nvGrpSpPr>
        <p:grpSpPr>
          <a:xfrm>
            <a:off x="903845" y="4132282"/>
            <a:ext cx="3125508" cy="1690148"/>
            <a:chOff x="1063284" y="4207740"/>
            <a:chExt cx="3125508" cy="1690148"/>
          </a:xfrm>
        </p:grpSpPr>
        <p:sp>
          <p:nvSpPr>
            <p:cNvPr id="4" name="矩形 3"/>
            <p:cNvSpPr/>
            <p:nvPr/>
          </p:nvSpPr>
          <p:spPr>
            <a:xfrm>
              <a:off x="1090119" y="4266672"/>
              <a:ext cx="3098673" cy="1631216"/>
            </a:xfrm>
            <a:prstGeom prst="rect">
              <a:avLst/>
            </a:prstGeom>
          </p:spPr>
          <p:txBody>
            <a:bodyPr wrap="square">
              <a:spAutoFit/>
            </a:bodyPr>
            <a:lstStyle/>
            <a:p>
              <a:pPr indent="304800" defTabSz="914400">
                <a:lnSpc>
                  <a:spcPts val="2000"/>
                </a:lnSpc>
                <a:spcBef>
                  <a:spcPts val="600"/>
                </a:spcBef>
                <a:spcAft>
                  <a:spcPts val="0"/>
                </a:spcAft>
              </a:pPr>
              <a:r>
                <a:rPr lang="zh-CN" altLang="zh-CN" sz="1200" dirty="0">
                  <a:solidFill>
                    <a:srgbClr val="644449"/>
                  </a:solidFill>
                  <a:latin typeface="微软雅黑" panose="020B0503020204020204" pitchFamily="34" charset="-122"/>
                </a:rPr>
                <a:t>本文以电子科大成都学院为研究原型，分析设计了一个简洁、高效、实用的独立学院实验室管理系统。通过对本系统的使用，实现了需求分析中所提出的全部功能要求，并有效提高了电子科大成都学院实验室管理员的工作效率。</a:t>
              </a:r>
            </a:p>
          </p:txBody>
        </p:sp>
        <p:sp>
          <p:nvSpPr>
            <p:cNvPr id="101" name="TextBox 15"/>
            <p:cNvSpPr txBox="1"/>
            <p:nvPr/>
          </p:nvSpPr>
          <p:spPr>
            <a:xfrm>
              <a:off x="1063284" y="4207740"/>
              <a:ext cx="401072" cy="400110"/>
            </a:xfrm>
            <a:prstGeom prst="rect">
              <a:avLst/>
            </a:prstGeom>
            <a:noFill/>
          </p:spPr>
          <p:txBody>
            <a:bodyPr wrap="none" rtlCol="0">
              <a:spAutoFit/>
            </a:bodyPr>
            <a:lstStyle>
              <a:defPPr>
                <a:defRPr lang="zh-CN"/>
              </a:defPPr>
              <a:lvl1pPr algn="r" defTabSz="914400">
                <a:defRPr sz="2000">
                  <a:solidFill>
                    <a:srgbClr val="644449"/>
                  </a:solidFill>
                  <a:latin typeface="Arial Rounded MT Bold" pitchFamily="34" charset="0"/>
                  <a:ea typeface="宋体" panose="02010600030101010101" pitchFamily="2" charset="-122"/>
                </a:defRPr>
              </a:lvl1pPr>
            </a:lstStyle>
            <a:p>
              <a:r>
                <a:rPr lang="en-US" altLang="zh-CN" dirty="0"/>
                <a:t> 1</a:t>
              </a:r>
              <a:endParaRPr lang="zh-CN" altLang="en-US" dirty="0"/>
            </a:p>
          </p:txBody>
        </p:sp>
      </p:grpSp>
      <p:grpSp>
        <p:nvGrpSpPr>
          <p:cNvPr id="19" name="组合 18"/>
          <p:cNvGrpSpPr/>
          <p:nvPr/>
        </p:nvGrpSpPr>
        <p:grpSpPr>
          <a:xfrm>
            <a:off x="9113863" y="3229540"/>
            <a:ext cx="3157889" cy="1691466"/>
            <a:chOff x="8832100" y="3635959"/>
            <a:chExt cx="3157889" cy="1691466"/>
          </a:xfrm>
        </p:grpSpPr>
        <p:sp>
          <p:nvSpPr>
            <p:cNvPr id="143" name="TextBox 20"/>
            <p:cNvSpPr txBox="1"/>
            <p:nvPr/>
          </p:nvSpPr>
          <p:spPr>
            <a:xfrm>
              <a:off x="8832100" y="3696209"/>
              <a:ext cx="3157889" cy="1631216"/>
            </a:xfrm>
            <a:prstGeom prst="rect">
              <a:avLst/>
            </a:prstGeom>
            <a:noFill/>
          </p:spPr>
          <p:txBody>
            <a:bodyPr wrap="square" rtlCol="0">
              <a:spAutoFit/>
            </a:bodyPr>
            <a:lstStyle/>
            <a:p>
              <a:pPr indent="304800" defTabSz="914400">
                <a:lnSpc>
                  <a:spcPts val="2000"/>
                </a:lnSpc>
                <a:spcBef>
                  <a:spcPts val="600"/>
                </a:spcBef>
              </a:pPr>
              <a:r>
                <a:rPr lang="zh-CN" altLang="en-US" sz="1200" dirty="0">
                  <a:solidFill>
                    <a:srgbClr val="644449"/>
                  </a:solidFill>
                  <a:latin typeface="微软雅黑" panose="020B0503020204020204" pitchFamily="34" charset="-122"/>
                </a:rPr>
                <a:t>设计采用了</a:t>
              </a:r>
              <a:r>
                <a:rPr lang="en-US" altLang="zh-CN" sz="1200" dirty="0">
                  <a:solidFill>
                    <a:srgbClr val="644449"/>
                  </a:solidFill>
                  <a:latin typeface="微软雅黑" panose="020B0503020204020204" pitchFamily="34" charset="-122"/>
                </a:rPr>
                <a:t>SUN</a:t>
              </a:r>
              <a:r>
                <a:rPr lang="zh-CN" altLang="en-US" sz="1200" dirty="0">
                  <a:solidFill>
                    <a:srgbClr val="644449"/>
                  </a:solidFill>
                  <a:latin typeface="微软雅黑" panose="020B0503020204020204" pitchFamily="34" charset="-122"/>
                </a:rPr>
                <a:t>公司推出的</a:t>
              </a:r>
              <a:r>
                <a:rPr lang="en-US" altLang="zh-CN" sz="1200" dirty="0">
                  <a:solidFill>
                    <a:srgbClr val="644449"/>
                  </a:solidFill>
                  <a:latin typeface="微软雅黑" panose="020B0503020204020204" pitchFamily="34" charset="-122"/>
                </a:rPr>
                <a:t>JSP</a:t>
              </a:r>
              <a:r>
                <a:rPr lang="zh-CN" altLang="en-US" sz="1200" dirty="0">
                  <a:solidFill>
                    <a:srgbClr val="644449"/>
                  </a:solidFill>
                  <a:latin typeface="微软雅黑" panose="020B0503020204020204" pitchFamily="34" charset="-122"/>
                </a:rPr>
                <a:t>技术，</a:t>
              </a:r>
              <a:r>
                <a:rPr lang="en-US" altLang="zh-CN" sz="1200" dirty="0">
                  <a:solidFill>
                    <a:srgbClr val="644449"/>
                  </a:solidFill>
                  <a:latin typeface="微软雅黑" panose="020B0503020204020204" pitchFamily="34" charset="-122"/>
                </a:rPr>
                <a:t>JSP</a:t>
              </a:r>
              <a:r>
                <a:rPr lang="zh-CN" altLang="en-US" sz="1200" dirty="0">
                  <a:solidFill>
                    <a:srgbClr val="644449"/>
                  </a:solidFill>
                  <a:latin typeface="微软雅黑" panose="020B0503020204020204" pitchFamily="34" charset="-122"/>
                </a:rPr>
                <a:t>是在</a:t>
              </a:r>
              <a:r>
                <a:rPr lang="en-US" altLang="zh-CN" sz="1200" dirty="0">
                  <a:solidFill>
                    <a:srgbClr val="644449"/>
                  </a:solidFill>
                  <a:latin typeface="微软雅黑" panose="020B0503020204020204" pitchFamily="34" charset="-122"/>
                </a:rPr>
                <a:t>Java</a:t>
              </a:r>
              <a:r>
                <a:rPr lang="zh-CN" altLang="en-US" sz="1200" dirty="0">
                  <a:solidFill>
                    <a:srgbClr val="644449"/>
                  </a:solidFill>
                  <a:latin typeface="微软雅黑" panose="020B0503020204020204" pitchFamily="34" charset="-122"/>
                </a:rPr>
                <a:t>基础上推出的，它继承了</a:t>
              </a:r>
              <a:r>
                <a:rPr lang="en-US" altLang="zh-CN" sz="1200" dirty="0">
                  <a:solidFill>
                    <a:srgbClr val="644449"/>
                  </a:solidFill>
                  <a:latin typeface="微软雅黑" panose="020B0503020204020204" pitchFamily="34" charset="-122"/>
                </a:rPr>
                <a:t>Java</a:t>
              </a:r>
              <a:r>
                <a:rPr lang="zh-CN" altLang="en-US" sz="1200" dirty="0">
                  <a:solidFill>
                    <a:srgbClr val="644449"/>
                  </a:solidFill>
                  <a:latin typeface="微软雅黑" panose="020B0503020204020204" pitchFamily="34" charset="-122"/>
                </a:rPr>
                <a:t>的众多优点。本次对</a:t>
              </a:r>
              <a:r>
                <a:rPr lang="en-US" altLang="zh-CN" sz="1200" dirty="0">
                  <a:solidFill>
                    <a:srgbClr val="644449"/>
                  </a:solidFill>
                  <a:latin typeface="微软雅黑" panose="020B0503020204020204" pitchFamily="34" charset="-122"/>
                </a:rPr>
                <a:t>JSP</a:t>
              </a:r>
              <a:r>
                <a:rPr lang="zh-CN" altLang="en-US" sz="1200" dirty="0">
                  <a:solidFill>
                    <a:srgbClr val="644449"/>
                  </a:solidFill>
                  <a:latin typeface="微软雅黑" panose="020B0503020204020204" pitchFamily="34" charset="-122"/>
                </a:rPr>
                <a:t>编程技术的学习和开发，极大的提升了本人的自学能力和网络编程能力，这些能力的长足提升对自己将来的学习与工作受益匪浅。</a:t>
              </a:r>
              <a:endParaRPr lang="zh-CN" altLang="zh-CN" sz="1200" dirty="0">
                <a:solidFill>
                  <a:srgbClr val="644449"/>
                </a:solidFill>
                <a:latin typeface="微软雅黑" panose="020B0503020204020204" pitchFamily="34" charset="-122"/>
              </a:endParaRPr>
            </a:p>
          </p:txBody>
        </p:sp>
        <p:sp>
          <p:nvSpPr>
            <p:cNvPr id="105" name="TextBox 19"/>
            <p:cNvSpPr txBox="1"/>
            <p:nvPr/>
          </p:nvSpPr>
          <p:spPr>
            <a:xfrm>
              <a:off x="8863062" y="3635959"/>
              <a:ext cx="336952" cy="400110"/>
            </a:xfrm>
            <a:prstGeom prst="rect">
              <a:avLst/>
            </a:prstGeom>
            <a:noFill/>
          </p:spPr>
          <p:txBody>
            <a:bodyPr wrap="none" rtlCol="0">
              <a:spAutoFit/>
            </a:bodyPr>
            <a:lstStyle>
              <a:defPPr>
                <a:defRPr lang="zh-CN"/>
              </a:defPPr>
              <a:lvl1pPr algn="r" defTabSz="914400">
                <a:defRPr sz="2000">
                  <a:solidFill>
                    <a:srgbClr val="644449"/>
                  </a:solidFill>
                  <a:latin typeface="Arial Rounded MT Bold" pitchFamily="34" charset="0"/>
                  <a:ea typeface="宋体" panose="02010600030101010101" pitchFamily="2" charset="-122"/>
                </a:defRPr>
              </a:lvl1pPr>
            </a:lstStyle>
            <a:p>
              <a:r>
                <a:rPr lang="en-US" altLang="zh-CN" dirty="0"/>
                <a:t>4</a:t>
              </a:r>
              <a:endParaRPr lang="zh-CN" altLang="en-US" dirty="0"/>
            </a:p>
          </p:txBody>
        </p:sp>
      </p:grpSp>
      <p:sp>
        <p:nvSpPr>
          <p:cNvPr id="85" name="TextBox 34"/>
          <p:cNvSpPr txBox="1"/>
          <p:nvPr/>
        </p:nvSpPr>
        <p:spPr>
          <a:xfrm>
            <a:off x="7256189" y="326393"/>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sp>
        <p:nvSpPr>
          <p:cNvPr id="86" name="TextBox 23"/>
          <p:cNvSpPr txBox="1"/>
          <p:nvPr/>
        </p:nvSpPr>
        <p:spPr>
          <a:xfrm>
            <a:off x="8908378" y="341590"/>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87" name="组合 86"/>
          <p:cNvGrpSpPr/>
          <p:nvPr/>
        </p:nvGrpSpPr>
        <p:grpSpPr>
          <a:xfrm>
            <a:off x="11371719" y="6308726"/>
            <a:ext cx="826631" cy="549275"/>
            <a:chOff x="9868845" y="-64101"/>
            <a:chExt cx="826630" cy="549275"/>
          </a:xfrm>
        </p:grpSpPr>
        <p:sp>
          <p:nvSpPr>
            <p:cNvPr id="88" name="矩形 87"/>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20</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585172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4"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par>
                          <p:cTn id="14" fill="hold">
                            <p:stCondLst>
                              <p:cond delay="1500"/>
                            </p:stCondLst>
                            <p:childTnLst>
                              <p:par>
                                <p:cTn id="15" presetID="16" presetClass="entr" presetSubtype="21"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arn(inVertic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arn(inVertical)">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par>
                          <p:cTn id="32" fill="hold">
                            <p:stCondLst>
                              <p:cond delay="500"/>
                            </p:stCondLst>
                            <p:childTnLst>
                              <p:par>
                                <p:cTn id="33" presetID="16" presetClass="entr" presetSubtype="21"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down)">
                                      <p:cBhvr>
                                        <p:cTn id="40" dur="500"/>
                                        <p:tgtEl>
                                          <p:spTgt spid="13"/>
                                        </p:tgtEl>
                                      </p:cBhvr>
                                    </p:animEffect>
                                  </p:childTnLst>
                                </p:cTn>
                              </p:par>
                            </p:childTnLst>
                          </p:cTn>
                        </p:par>
                        <p:par>
                          <p:cTn id="41" fill="hold">
                            <p:stCondLst>
                              <p:cond delay="500"/>
                            </p:stCondLst>
                            <p:childTnLst>
                              <p:par>
                                <p:cTn id="42" presetID="16" presetClass="entr" presetSubtype="2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barn(inVertical)">
                                      <p:cBhvr>
                                        <p:cTn id="4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28" name="TextBox 27"/>
          <p:cNvSpPr txBox="1"/>
          <p:nvPr/>
        </p:nvSpPr>
        <p:spPr>
          <a:xfrm>
            <a:off x="5213543" y="323247"/>
            <a:ext cx="2068928"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技术</a:t>
            </a:r>
            <a:r>
              <a:rPr lang="zh-CN" altLang="en-US" sz="2000" dirty="0">
                <a:solidFill>
                  <a:srgbClr val="005499"/>
                </a:solidFill>
                <a:latin typeface="微软雅黑" panose="020B0503020204020204" pitchFamily="34" charset="-122"/>
              </a:rPr>
              <a:t>路线及</a:t>
            </a:r>
            <a:r>
              <a:rPr lang="zh-CN" altLang="en-US" sz="2000" dirty="0" smtClean="0">
                <a:solidFill>
                  <a:srgbClr val="005499"/>
                </a:solidFill>
                <a:latin typeface="微软雅黑" panose="020B0503020204020204" pitchFamily="34" charset="-122"/>
              </a:rPr>
              <a:t>需求</a:t>
            </a:r>
            <a:endParaRPr lang="zh-CN" altLang="en-US" sz="2000" dirty="0">
              <a:solidFill>
                <a:srgbClr val="005499"/>
              </a:solidFill>
              <a:latin typeface="微软雅黑" panose="020B0503020204020204" pitchFamily="34" charset="-122"/>
            </a:endParaRPr>
          </a:p>
        </p:txBody>
      </p:sp>
      <p:sp>
        <p:nvSpPr>
          <p:cNvPr id="63" name="文本框 62"/>
          <p:cNvSpPr txBox="1"/>
          <p:nvPr/>
        </p:nvSpPr>
        <p:spPr>
          <a:xfrm>
            <a:off x="793732" y="1208729"/>
            <a:ext cx="1620957" cy="543290"/>
          </a:xfrm>
          <a:prstGeom prst="rect">
            <a:avLst/>
          </a:prstGeom>
        </p:spPr>
        <p:txBody>
          <a:bodyPr wrap="none">
            <a:spAutoFit/>
          </a:bodyPr>
          <a:lstStyle>
            <a:defPPr>
              <a:defRPr lang="zh-CN"/>
            </a:defPPr>
            <a:lvl1pPr defTabSz="914400">
              <a:lnSpc>
                <a:spcPts val="3800"/>
              </a:lnSpc>
              <a:defRPr sz="2800" b="1">
                <a:solidFill>
                  <a:srgbClr val="005499"/>
                </a:solidFill>
                <a:latin typeface="微软雅黑" panose="020B0503020204020204" pitchFamily="34" charset="-122"/>
              </a:defRPr>
            </a:lvl1pPr>
          </a:lstStyle>
          <a:p>
            <a:r>
              <a:rPr lang="zh-CN" altLang="en-US" dirty="0" smtClean="0"/>
              <a:t>工作展望</a:t>
            </a:r>
            <a:endParaRPr lang="en-US" altLang="zh-CN" dirty="0"/>
          </a:p>
        </p:txBody>
      </p:sp>
      <p:grpSp>
        <p:nvGrpSpPr>
          <p:cNvPr id="64" name="组合 63"/>
          <p:cNvGrpSpPr/>
          <p:nvPr/>
        </p:nvGrpSpPr>
        <p:grpSpPr>
          <a:xfrm>
            <a:off x="10491663" y="323247"/>
            <a:ext cx="1802409" cy="400110"/>
            <a:chOff x="2693556" y="519298"/>
            <a:chExt cx="1802407" cy="400110"/>
          </a:xfrm>
        </p:grpSpPr>
        <p:sp>
          <p:nvSpPr>
            <p:cNvPr id="65" name="TextBox 15"/>
            <p:cNvSpPr txBox="1"/>
            <p:nvPr/>
          </p:nvSpPr>
          <p:spPr>
            <a:xfrm>
              <a:off x="2818302" y="519298"/>
              <a:ext cx="1677661"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成果与展望</a:t>
              </a:r>
            </a:p>
          </p:txBody>
        </p:sp>
        <p:sp>
          <p:nvSpPr>
            <p:cNvPr id="67" name="直角三角形 66"/>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8" name="TextBox 21"/>
          <p:cNvSpPr txBox="1"/>
          <p:nvPr/>
        </p:nvSpPr>
        <p:spPr>
          <a:xfrm>
            <a:off x="3456549" y="323247"/>
            <a:ext cx="1571172"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grpSp>
        <p:nvGrpSpPr>
          <p:cNvPr id="16" name="组合 15"/>
          <p:cNvGrpSpPr/>
          <p:nvPr/>
        </p:nvGrpSpPr>
        <p:grpSpPr>
          <a:xfrm>
            <a:off x="104061" y="167117"/>
            <a:ext cx="3000297" cy="556240"/>
            <a:chOff x="662125" y="-568168"/>
            <a:chExt cx="2848079" cy="545249"/>
          </a:xfrm>
        </p:grpSpPr>
        <p:pic>
          <p:nvPicPr>
            <p:cNvPr id="17" name="图片 1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1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文本框 43"/>
          <p:cNvSpPr txBox="1"/>
          <p:nvPr/>
        </p:nvSpPr>
        <p:spPr>
          <a:xfrm>
            <a:off x="5224779" y="2418185"/>
            <a:ext cx="1663700"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600" b="0" i="0" u="none" strike="noStrike" kern="0" cap="none" spc="0" normalizeH="0" baseline="0" noProof="0" dirty="0" smtClean="0">
                <a:ln>
                  <a:noFill/>
                </a:ln>
                <a:solidFill>
                  <a:prstClr val="white"/>
                </a:solidFill>
                <a:effectLst/>
                <a:uLnTx/>
                <a:uFillTx/>
                <a:ea typeface="宋体" panose="02010600030101010101" pitchFamily="2" charset="-122"/>
              </a:rPr>
              <a:t>-58</a:t>
            </a:r>
            <a:r>
              <a:rPr kumimoji="0" lang="en-US" altLang="zh-CN" sz="3200" b="0" i="0" u="none" strike="noStrike" kern="0" cap="none" spc="0" normalizeH="0" baseline="0" noProof="0" dirty="0" smtClean="0">
                <a:ln>
                  <a:noFill/>
                </a:ln>
                <a:solidFill>
                  <a:prstClr val="white"/>
                </a:solidFill>
                <a:effectLst/>
                <a:uLnTx/>
                <a:uFillTx/>
                <a:ea typeface="宋体" panose="02010600030101010101" pitchFamily="2" charset="-122"/>
              </a:rPr>
              <a:t>%</a:t>
            </a:r>
            <a:endParaRPr kumimoji="0" lang="zh-CN" altLang="en-US" sz="1800" b="0" i="0" u="none" strike="noStrike" kern="0" cap="none" spc="0" normalizeH="0" baseline="0" noProof="0" dirty="0" smtClean="0">
              <a:ln>
                <a:noFill/>
              </a:ln>
              <a:solidFill>
                <a:prstClr val="white"/>
              </a:solidFill>
              <a:effectLst/>
              <a:uLnTx/>
              <a:uFillTx/>
              <a:ea typeface="宋体" panose="02010600030101010101" pitchFamily="2" charset="-122"/>
            </a:endParaRPr>
          </a:p>
        </p:txBody>
      </p:sp>
      <p:sp>
        <p:nvSpPr>
          <p:cNvPr id="45" name="文本框 44"/>
          <p:cNvSpPr txBox="1"/>
          <p:nvPr/>
        </p:nvSpPr>
        <p:spPr>
          <a:xfrm>
            <a:off x="5224779" y="3992986"/>
            <a:ext cx="1663700" cy="110799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6600" b="0" i="0" u="none" strike="noStrike" kern="0" cap="none" spc="0" normalizeH="0" baseline="0" noProof="0" dirty="0" smtClean="0">
                <a:ln>
                  <a:noFill/>
                </a:ln>
                <a:solidFill>
                  <a:prstClr val="white"/>
                </a:solidFill>
                <a:effectLst/>
                <a:uLnTx/>
                <a:uFillTx/>
                <a:ea typeface="宋体" panose="02010600030101010101" pitchFamily="2" charset="-122"/>
              </a:rPr>
              <a:t>-42</a:t>
            </a:r>
            <a:r>
              <a:rPr kumimoji="0" lang="en-US" altLang="zh-CN" sz="3200" b="0" i="0" u="none" strike="noStrike" kern="0" cap="none" spc="0" normalizeH="0" baseline="0" noProof="0" dirty="0" smtClean="0">
                <a:ln>
                  <a:noFill/>
                </a:ln>
                <a:solidFill>
                  <a:prstClr val="white"/>
                </a:solidFill>
                <a:effectLst/>
                <a:uLnTx/>
                <a:uFillTx/>
                <a:ea typeface="宋体" panose="02010600030101010101" pitchFamily="2" charset="-122"/>
              </a:rPr>
              <a:t>%</a:t>
            </a:r>
            <a:endParaRPr kumimoji="0" lang="zh-CN" altLang="en-US" sz="1800" b="0" i="0" u="none" strike="noStrike" kern="0" cap="none" spc="0" normalizeH="0" baseline="0" noProof="0" dirty="0" smtClean="0">
              <a:ln>
                <a:noFill/>
              </a:ln>
              <a:solidFill>
                <a:prstClr val="white"/>
              </a:solidFill>
              <a:effectLst/>
              <a:uLnTx/>
              <a:uFillTx/>
              <a:ea typeface="宋体" panose="02010600030101010101" pitchFamily="2" charset="-122"/>
            </a:endParaRPr>
          </a:p>
        </p:txBody>
      </p:sp>
      <p:sp>
        <p:nvSpPr>
          <p:cNvPr id="49" name="文本框 48"/>
          <p:cNvSpPr txBox="1"/>
          <p:nvPr/>
        </p:nvSpPr>
        <p:spPr>
          <a:xfrm>
            <a:off x="8925516" y="1208729"/>
            <a:ext cx="1252537"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a:noFill/>
                </a:ln>
                <a:solidFill>
                  <a:prstClr val="white"/>
                </a:solidFill>
                <a:effectLst/>
                <a:uLnTx/>
                <a:uFillTx/>
                <a:latin typeface="微软雅黑" panose="020B0503020204020204" pitchFamily="34" charset="-122"/>
              </a:rPr>
              <a:t>输入标</a:t>
            </a:r>
          </a:p>
        </p:txBody>
      </p:sp>
      <p:sp>
        <p:nvSpPr>
          <p:cNvPr id="56" name="TextBox 15"/>
          <p:cNvSpPr txBox="1"/>
          <p:nvPr/>
        </p:nvSpPr>
        <p:spPr>
          <a:xfrm>
            <a:off x="794278" y="1909418"/>
            <a:ext cx="8670638" cy="1431161"/>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未</a:t>
            </a:r>
            <a:r>
              <a:rPr lang="zh-CN" altLang="en-US" dirty="0">
                <a:solidFill>
                  <a:prstClr val="black">
                    <a:lumMod val="75000"/>
                    <a:lumOff val="25000"/>
                  </a:prstClr>
                </a:solidFill>
                <a:latin typeface="微软雅黑" panose="020B0503020204020204" pitchFamily="34" charset="-122"/>
              </a:rPr>
              <a:t>采用时下最流行的</a:t>
            </a:r>
            <a:r>
              <a:rPr lang="en-US" altLang="zh-CN" dirty="0">
                <a:solidFill>
                  <a:prstClr val="black">
                    <a:lumMod val="75000"/>
                    <a:lumOff val="25000"/>
                  </a:prstClr>
                </a:solidFill>
                <a:latin typeface="微软雅黑" panose="020B0503020204020204" pitchFamily="34" charset="-122"/>
              </a:rPr>
              <a:t>PHP</a:t>
            </a:r>
            <a:r>
              <a:rPr lang="zh-CN" altLang="en-US" dirty="0">
                <a:solidFill>
                  <a:prstClr val="black">
                    <a:lumMod val="75000"/>
                    <a:lumOff val="25000"/>
                  </a:prstClr>
                </a:solidFill>
                <a:latin typeface="微软雅黑" panose="020B0503020204020204" pitchFamily="34" charset="-122"/>
              </a:rPr>
              <a:t>技术进行编程开发</a:t>
            </a:r>
            <a:endParaRPr lang="en-US" altLang="zh-CN" dirty="0">
              <a:solidFill>
                <a:prstClr val="black">
                  <a:lumMod val="75000"/>
                  <a:lumOff val="25000"/>
                </a:prstClr>
              </a:solidFill>
              <a:latin typeface="微软雅黑" panose="020B0503020204020204" pitchFamily="34" charset="-122"/>
            </a:endParaRPr>
          </a:p>
          <a:p>
            <a:pPr>
              <a:defRPr/>
            </a:pPr>
            <a:r>
              <a:rPr lang="zh-CN" altLang="en-US" sz="1700" dirty="0">
                <a:solidFill>
                  <a:schemeClr val="bg1">
                    <a:lumMod val="50000"/>
                  </a:schemeClr>
                </a:solidFill>
                <a:latin typeface="Arial" pitchFamily="34" charset="0"/>
                <a:ea typeface="微软雅黑" pitchFamily="34" charset="-122"/>
              </a:rPr>
              <a:t>在系统开发过程中也暴露出了很多不足之处，例如：由于此前缺乏系统开发经验，缺乏综合应用专业知识的能力；对各种新技术的准备不足，而未采用时下最流行的</a:t>
            </a:r>
            <a:r>
              <a:rPr lang="en-US" altLang="zh-CN" sz="1700" dirty="0">
                <a:solidFill>
                  <a:schemeClr val="bg1">
                    <a:lumMod val="50000"/>
                  </a:schemeClr>
                </a:solidFill>
                <a:latin typeface="Arial" pitchFamily="34" charset="0"/>
                <a:ea typeface="微软雅黑" pitchFamily="34" charset="-122"/>
              </a:rPr>
              <a:t>PHP</a:t>
            </a:r>
            <a:r>
              <a:rPr lang="zh-CN" altLang="en-US" sz="1700" dirty="0">
                <a:solidFill>
                  <a:schemeClr val="bg1">
                    <a:lumMod val="50000"/>
                  </a:schemeClr>
                </a:solidFill>
                <a:latin typeface="Arial" pitchFamily="34" charset="0"/>
                <a:ea typeface="微软雅黑" pitchFamily="34" charset="-122"/>
              </a:rPr>
              <a:t>技术进行编程</a:t>
            </a:r>
            <a:r>
              <a:rPr lang="zh-CN" altLang="en-US" sz="1700" dirty="0" smtClean="0">
                <a:solidFill>
                  <a:schemeClr val="bg1">
                    <a:lumMod val="50000"/>
                  </a:schemeClr>
                </a:solidFill>
                <a:latin typeface="Arial" pitchFamily="34" charset="0"/>
                <a:ea typeface="微软雅黑" pitchFamily="34" charset="-122"/>
              </a:rPr>
              <a:t>开发。</a:t>
            </a:r>
            <a:endParaRPr lang="en-US" altLang="zh-CN" sz="1700" dirty="0">
              <a:solidFill>
                <a:schemeClr val="bg1">
                  <a:lumMod val="50000"/>
                </a:schemeClr>
              </a:solidFill>
              <a:latin typeface="Arial" pitchFamily="34" charset="0"/>
              <a:ea typeface="微软雅黑" pitchFamily="34" charset="-122"/>
            </a:endParaRPr>
          </a:p>
        </p:txBody>
      </p:sp>
      <p:sp>
        <p:nvSpPr>
          <p:cNvPr id="57" name="TextBox 17"/>
          <p:cNvSpPr txBox="1"/>
          <p:nvPr/>
        </p:nvSpPr>
        <p:spPr>
          <a:xfrm>
            <a:off x="793732" y="3469234"/>
            <a:ext cx="8661112" cy="907941"/>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未实现</a:t>
            </a:r>
            <a:r>
              <a:rPr lang="zh-CN" altLang="en-US" dirty="0">
                <a:solidFill>
                  <a:prstClr val="black">
                    <a:lumMod val="75000"/>
                    <a:lumOff val="25000"/>
                  </a:prstClr>
                </a:solidFill>
                <a:latin typeface="微软雅黑" panose="020B0503020204020204" pitchFamily="34" charset="-122"/>
              </a:rPr>
              <a:t>作业查重和作业自动批改等子功能</a:t>
            </a:r>
            <a:endParaRPr lang="en-US" altLang="zh-CN" dirty="0">
              <a:solidFill>
                <a:prstClr val="black">
                  <a:lumMod val="75000"/>
                  <a:lumOff val="25000"/>
                </a:prstClr>
              </a:solidFill>
              <a:latin typeface="微软雅黑" panose="020B0503020204020204" pitchFamily="34" charset="-122"/>
            </a:endParaRPr>
          </a:p>
          <a:p>
            <a:pPr>
              <a:defRPr/>
            </a:pPr>
            <a:r>
              <a:rPr lang="zh-CN" altLang="en-US" sz="1700" dirty="0">
                <a:solidFill>
                  <a:schemeClr val="bg1">
                    <a:lumMod val="50000"/>
                  </a:schemeClr>
                </a:solidFill>
                <a:latin typeface="Arial" pitchFamily="34" charset="0"/>
                <a:ea typeface="微软雅黑" pitchFamily="34" charset="-122"/>
              </a:rPr>
              <a:t>教学管理模块中未能实现作业查重和作业自动批改等子</a:t>
            </a:r>
            <a:r>
              <a:rPr lang="zh-CN" altLang="en-US" sz="1700" dirty="0" smtClean="0">
                <a:solidFill>
                  <a:schemeClr val="bg1">
                    <a:lumMod val="50000"/>
                  </a:schemeClr>
                </a:solidFill>
                <a:latin typeface="Arial" pitchFamily="34" charset="0"/>
                <a:ea typeface="微软雅黑" pitchFamily="34" charset="-122"/>
              </a:rPr>
              <a:t>功能。</a:t>
            </a:r>
            <a:endParaRPr lang="zh-CN" altLang="en-US" sz="1700" dirty="0">
              <a:solidFill>
                <a:schemeClr val="bg1">
                  <a:lumMod val="50000"/>
                </a:schemeClr>
              </a:solidFill>
              <a:latin typeface="Arial" pitchFamily="34" charset="0"/>
              <a:ea typeface="微软雅黑" pitchFamily="34" charset="-122"/>
            </a:endParaRPr>
          </a:p>
        </p:txBody>
      </p:sp>
      <p:sp>
        <p:nvSpPr>
          <p:cNvPr id="58" name="TextBox 17"/>
          <p:cNvSpPr txBox="1"/>
          <p:nvPr/>
        </p:nvSpPr>
        <p:spPr>
          <a:xfrm>
            <a:off x="793732" y="4546984"/>
            <a:ext cx="8661112" cy="1169551"/>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数据安全性</a:t>
            </a:r>
            <a:r>
              <a:rPr lang="zh-CN" altLang="en-US" dirty="0">
                <a:solidFill>
                  <a:prstClr val="black">
                    <a:lumMod val="75000"/>
                    <a:lumOff val="25000"/>
                  </a:prstClr>
                </a:solidFill>
                <a:latin typeface="微软雅黑" panose="020B0503020204020204" pitchFamily="34" charset="-122"/>
              </a:rPr>
              <a:t>不好</a:t>
            </a:r>
            <a:endParaRPr lang="en-US" altLang="zh-CN" dirty="0" smtClean="0">
              <a:solidFill>
                <a:prstClr val="black">
                  <a:lumMod val="75000"/>
                  <a:lumOff val="25000"/>
                </a:prstClr>
              </a:solidFill>
              <a:latin typeface="微软雅黑" panose="020B0503020204020204" pitchFamily="34" charset="-122"/>
            </a:endParaRPr>
          </a:p>
          <a:p>
            <a:pPr>
              <a:defRPr/>
            </a:pPr>
            <a:r>
              <a:rPr lang="zh-CN" altLang="en-US" sz="1700" dirty="0" smtClean="0">
                <a:solidFill>
                  <a:schemeClr val="bg1">
                    <a:lumMod val="50000"/>
                  </a:schemeClr>
                </a:solidFill>
                <a:latin typeface="Arial" pitchFamily="34" charset="0"/>
                <a:ea typeface="微软雅黑" pitchFamily="34" charset="-122"/>
              </a:rPr>
              <a:t>本系统在系统数据加密这一块也做的不够，数据安全性</a:t>
            </a:r>
            <a:r>
              <a:rPr lang="zh-CN" altLang="en-US" sz="1700" dirty="0">
                <a:solidFill>
                  <a:schemeClr val="bg1">
                    <a:lumMod val="50000"/>
                  </a:schemeClr>
                </a:solidFill>
                <a:latin typeface="Arial" pitchFamily="34" charset="0"/>
                <a:ea typeface="微软雅黑" pitchFamily="34" charset="-122"/>
              </a:rPr>
              <a:t>不好。这些不足之处，为自己将来改进独立学院实验室管理系统或做同类型管理系统时，提供了宝贵的经验和改进方向</a:t>
            </a:r>
            <a:r>
              <a:rPr lang="zh-CN" altLang="en-US" sz="1700" dirty="0" smtClean="0">
                <a:solidFill>
                  <a:schemeClr val="bg1">
                    <a:lumMod val="50000"/>
                  </a:schemeClr>
                </a:solidFill>
                <a:latin typeface="Arial" pitchFamily="34" charset="0"/>
                <a:ea typeface="微软雅黑" pitchFamily="34" charset="-122"/>
              </a:rPr>
              <a:t>。</a:t>
            </a:r>
            <a:endParaRPr lang="zh-CN" altLang="en-US" sz="1700" dirty="0">
              <a:solidFill>
                <a:schemeClr val="bg1">
                  <a:lumMod val="50000"/>
                </a:schemeClr>
              </a:solidFill>
              <a:latin typeface="Arial" pitchFamily="34" charset="0"/>
              <a:ea typeface="微软雅黑" pitchFamily="34" charset="-122"/>
            </a:endParaRPr>
          </a:p>
        </p:txBody>
      </p:sp>
      <p:sp>
        <p:nvSpPr>
          <p:cNvPr id="22" name="TextBox 34"/>
          <p:cNvSpPr txBox="1"/>
          <p:nvPr/>
        </p:nvSpPr>
        <p:spPr>
          <a:xfrm>
            <a:off x="7256189" y="326393"/>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sp>
        <p:nvSpPr>
          <p:cNvPr id="23" name="TextBox 23"/>
          <p:cNvSpPr txBox="1"/>
          <p:nvPr/>
        </p:nvSpPr>
        <p:spPr>
          <a:xfrm>
            <a:off x="8908378" y="341590"/>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grpSp>
        <p:nvGrpSpPr>
          <p:cNvPr id="21" name="组合 20"/>
          <p:cNvGrpSpPr/>
          <p:nvPr/>
        </p:nvGrpSpPr>
        <p:grpSpPr>
          <a:xfrm>
            <a:off x="11371719" y="6308726"/>
            <a:ext cx="826631" cy="549275"/>
            <a:chOff x="9868845" y="-64101"/>
            <a:chExt cx="826630" cy="549275"/>
          </a:xfrm>
        </p:grpSpPr>
        <p:sp>
          <p:nvSpPr>
            <p:cNvPr id="24" name="矩形 23"/>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a:t>
              </a: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32382951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arn(inVertical)">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barn(inVertical)">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barn(inVertical)">
                                      <p:cBhvr>
                                        <p:cTn id="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565698"/>
            <a:ext cx="12207294" cy="4293890"/>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2493690"/>
            <a:ext cx="12198350" cy="72008"/>
          </a:xfrm>
          <a:prstGeom prst="rect">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8894267" y="1996021"/>
            <a:ext cx="3288300" cy="461665"/>
          </a:xfrm>
          <a:prstGeom prst="rect">
            <a:avLst/>
          </a:prstGeom>
          <a:noFill/>
        </p:spPr>
        <p:txBody>
          <a:bodyPr wrap="square" rtlCol="0">
            <a:spAutoFit/>
          </a:bodyPr>
          <a:lstStyle/>
          <a:p>
            <a:r>
              <a:rPr lang="en-US" altLang="zh-CN" dirty="0" smtClean="0">
                <a:solidFill>
                  <a:srgbClr val="005499"/>
                </a:solidFill>
                <a:latin typeface="微软雅黑" panose="020B0503020204020204" pitchFamily="34" charset="-122"/>
                <a:ea typeface="微软雅黑" panose="020B0503020204020204" pitchFamily="34" charset="-122"/>
              </a:rPr>
              <a:t>14</a:t>
            </a:r>
            <a:r>
              <a:rPr lang="zh-CN" altLang="en-US" dirty="0" smtClean="0">
                <a:solidFill>
                  <a:srgbClr val="005499"/>
                </a:solidFill>
                <a:latin typeface="微软雅黑" panose="020B0503020204020204" pitchFamily="34" charset="-122"/>
                <a:ea typeface="微软雅黑" panose="020B0503020204020204" pitchFamily="34" charset="-122"/>
              </a:rPr>
              <a:t>级软件工程</a:t>
            </a:r>
            <a:r>
              <a:rPr lang="en-US" altLang="zh-CN" dirty="0" smtClean="0">
                <a:solidFill>
                  <a:srgbClr val="005499"/>
                </a:solidFill>
                <a:latin typeface="微软雅黑" panose="020B0503020204020204" pitchFamily="34" charset="-122"/>
                <a:ea typeface="微软雅黑" panose="020B0503020204020204" pitchFamily="34" charset="-122"/>
              </a:rPr>
              <a:t>&amp;</a:t>
            </a:r>
            <a:r>
              <a:rPr lang="en-US" altLang="zh-CN" dirty="0">
                <a:solidFill>
                  <a:srgbClr val="005499"/>
                </a:solidFill>
                <a:latin typeface="微软雅黑" panose="020B0503020204020204" pitchFamily="34" charset="-122"/>
                <a:ea typeface="微软雅黑" panose="020B0503020204020204" pitchFamily="34" charset="-122"/>
              </a:rPr>
              <a:t>XXX</a:t>
            </a:r>
            <a:endParaRPr lang="zh-CN" altLang="en-US" dirty="0">
              <a:solidFill>
                <a:srgbClr val="005499"/>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9499" y="975335"/>
            <a:ext cx="3132348" cy="3132348"/>
          </a:xfrm>
          <a:prstGeom prst="ellipse">
            <a:avLst/>
          </a:prstGeom>
          <a:blipFill>
            <a:blip r:embed="rId4"/>
            <a:stretch>
              <a:fillRect/>
            </a:stretch>
          </a:blipFill>
          <a:ln w="63500">
            <a:solidFill>
              <a:srgbClr val="005499"/>
            </a:solidFill>
          </a:ln>
          <a:effectLst>
            <a:outerShdw blurRad="63500" sx="102000" sy="102000" algn="ctr" rotWithShape="0">
              <a:prstClr val="black">
                <a:alpha val="40000"/>
              </a:prstClr>
            </a:outerShdw>
          </a:effectLst>
        </p:spPr>
      </p:pic>
      <p:pic>
        <p:nvPicPr>
          <p:cNvPr id="23" name="图片 22" descr="屏幕剪辑"/>
          <p:cNvPicPr>
            <a:picLocks noChangeAspect="1"/>
          </p:cNvPicPr>
          <p:nvPr/>
        </p:nvPicPr>
        <p:blipFill>
          <a:blip r:embed="rId5">
            <a:extLst>
              <a:ext uri="{BEBA8EAE-BF5A-486C-A8C5-ECC9F3942E4B}">
                <a14:imgProps xmlns:a14="http://schemas.microsoft.com/office/drawing/2010/main">
                  <a14:imgLayer r:embed="rId6">
                    <a14:imgEffect>
                      <a14:backgroundRemoval t="5435" b="95109" l="0" r="100000">
                        <a14:foregroundMark x1="6243" y1="61413" x2="6243" y2="61413"/>
                        <a14:foregroundMark x1="22543" y1="62500" x2="22543" y2="62500"/>
                        <a14:foregroundMark x1="36069" y1="58152" x2="36069" y2="58152"/>
                        <a14:foregroundMark x1="75029" y1="58152" x2="75029" y2="58152"/>
                        <a14:foregroundMark x1="78613" y1="79348" x2="78613" y2="79348"/>
                        <a14:foregroundMark x1="91908" y1="49457" x2="91908" y2="49457"/>
                        <a14:foregroundMark x1="89480" y1="29348" x2="89480" y2="29348"/>
                        <a14:foregroundMark x1="93295" y1="28261" x2="93295" y2="28261"/>
                        <a14:foregroundMark x1="98728" y1="27174" x2="98728" y2="27174"/>
                      </a14:backgroundRemoval>
                    </a14:imgEffect>
                  </a14:imgLayer>
                </a14:imgProps>
              </a:ext>
              <a:ext uri="{28A0092B-C50C-407E-A947-70E740481C1C}">
                <a14:useLocalDpi xmlns:a14="http://schemas.microsoft.com/office/drawing/2010/main" val="0"/>
              </a:ext>
            </a:extLst>
          </a:blip>
          <a:stretch>
            <a:fillRect/>
          </a:stretch>
        </p:blipFill>
        <p:spPr>
          <a:xfrm>
            <a:off x="4389339" y="1634745"/>
            <a:ext cx="3924254" cy="834756"/>
          </a:xfrm>
          <a:prstGeom prst="rect">
            <a:avLst/>
          </a:prstGeom>
        </p:spPr>
      </p:pic>
      <p:grpSp>
        <p:nvGrpSpPr>
          <p:cNvPr id="12" name="组合 11"/>
          <p:cNvGrpSpPr/>
          <p:nvPr/>
        </p:nvGrpSpPr>
        <p:grpSpPr>
          <a:xfrm>
            <a:off x="7014257" y="-362681"/>
            <a:ext cx="3240000" cy="5760000"/>
            <a:chOff x="6667564" y="-350306"/>
            <a:chExt cx="3240000" cy="5760000"/>
          </a:xfrm>
        </p:grpSpPr>
        <p:grpSp>
          <p:nvGrpSpPr>
            <p:cNvPr id="25" name="组合 24"/>
            <p:cNvGrpSpPr/>
            <p:nvPr/>
          </p:nvGrpSpPr>
          <p:grpSpPr>
            <a:xfrm>
              <a:off x="6667564" y="-350306"/>
              <a:ext cx="3240000" cy="5760000"/>
              <a:chOff x="7274708" y="1125538"/>
              <a:chExt cx="3240000" cy="5760000"/>
            </a:xfrm>
          </p:grpSpPr>
          <p:sp>
            <p:nvSpPr>
              <p:cNvPr id="26" name="椭圆 25"/>
              <p:cNvSpPr/>
              <p:nvPr/>
            </p:nvSpPr>
            <p:spPr>
              <a:xfrm rot="18900000">
                <a:off x="8707017" y="3825836"/>
                <a:ext cx="375380" cy="360040"/>
              </a:xfrm>
              <a:prstGeom prst="ellipse">
                <a:avLst/>
              </a:prstGeom>
              <a:solidFill>
                <a:srgbClr val="EF0808"/>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prstClr val="black"/>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27" name="组合 26"/>
              <p:cNvGrpSpPr/>
              <p:nvPr/>
            </p:nvGrpSpPr>
            <p:grpSpPr>
              <a:xfrm>
                <a:off x="7274708" y="1125538"/>
                <a:ext cx="3240000" cy="5760000"/>
                <a:chOff x="7274708" y="1125538"/>
                <a:chExt cx="3240000" cy="5760000"/>
              </a:xfrm>
            </p:grpSpPr>
            <p:sp>
              <p:nvSpPr>
                <p:cNvPr id="28" name="矩形 27"/>
                <p:cNvSpPr/>
                <p:nvPr/>
              </p:nvSpPr>
              <p:spPr>
                <a:xfrm>
                  <a:off x="7274708" y="1125538"/>
                  <a:ext cx="3240000" cy="576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9" name="Picture 2"/>
                <p:cNvPicPr>
                  <a:picLocks noChangeArrowheads="1"/>
                </p:cNvPicPr>
                <p:nvPr/>
              </p:nvPicPr>
              <p:blipFill rotWithShape="1">
                <a:blip r:embed="rId7">
                  <a:extLst>
                    <a:ext uri="{28A0092B-C50C-407E-A947-70E740481C1C}">
                      <a14:useLocalDpi xmlns:a14="http://schemas.microsoft.com/office/drawing/2010/main" val="0"/>
                    </a:ext>
                  </a:extLst>
                </a:blip>
                <a:srcRect l="5218" r="5897" b="11111"/>
                <a:stretch/>
              </p:blipFill>
              <p:spPr bwMode="auto">
                <a:xfrm>
                  <a:off x="7274708" y="4005538"/>
                  <a:ext cx="32400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11" name="矩形 10"/>
            <p:cNvSpPr/>
            <p:nvPr/>
          </p:nvSpPr>
          <p:spPr>
            <a:xfrm>
              <a:off x="6714616" y="4437906"/>
              <a:ext cx="3172600" cy="971788"/>
            </a:xfrm>
            <a:prstGeom prst="rect">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000" b="1" dirty="0" smtClean="0">
                  <a:solidFill>
                    <a:schemeClr val="tx2"/>
                  </a:solidFill>
                  <a:latin typeface="+mj-ea"/>
                  <a:ea typeface="+mj-ea"/>
                </a:rPr>
                <a:t>感谢专家聆听</a:t>
              </a:r>
              <a:endParaRPr lang="en-US" altLang="zh-CN" sz="3000" b="1" dirty="0" smtClean="0">
                <a:solidFill>
                  <a:schemeClr val="tx2"/>
                </a:solidFill>
                <a:latin typeface="+mj-ea"/>
                <a:ea typeface="+mj-ea"/>
              </a:endParaRPr>
            </a:p>
            <a:p>
              <a:pPr algn="ctr"/>
              <a:r>
                <a:rPr lang="zh-CN" altLang="en-US" sz="3000" b="1" dirty="0" smtClean="0">
                  <a:solidFill>
                    <a:schemeClr val="tx2"/>
                  </a:solidFill>
                  <a:latin typeface="+mj-ea"/>
                  <a:ea typeface="+mj-ea"/>
                </a:rPr>
                <a:t>请提宝贵意见</a:t>
              </a:r>
              <a:endParaRPr lang="zh-CN" altLang="en-US" sz="3000" b="1" dirty="0">
                <a:solidFill>
                  <a:schemeClr val="tx2"/>
                </a:solidFill>
                <a:latin typeface="+mj-ea"/>
                <a:ea typeface="+mj-ea"/>
              </a:endParaRPr>
            </a:p>
          </p:txBody>
        </p:sp>
      </p:grpSp>
    </p:spTree>
    <p:extLst>
      <p:ext uri="{BB962C8B-B14F-4D97-AF65-F5344CB8AC3E}">
        <p14:creationId xmlns:p14="http://schemas.microsoft.com/office/powerpoint/2010/main" val="3169294805"/>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7551" y="2971138"/>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椭圆 4"/>
          <p:cNvSpPr/>
          <p:nvPr/>
        </p:nvSpPr>
        <p:spPr>
          <a:xfrm>
            <a:off x="946355" y="2503849"/>
            <a:ext cx="1080000" cy="1080000"/>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
        <p:nvSpPr>
          <p:cNvPr id="6" name="椭圆 5"/>
          <p:cNvSpPr/>
          <p:nvPr/>
        </p:nvSpPr>
        <p:spPr>
          <a:xfrm>
            <a:off x="3107062" y="2503849"/>
            <a:ext cx="1080000" cy="1080000"/>
          </a:xfrm>
          <a:prstGeom prst="ellipse">
            <a:avLst/>
          </a:prstGeom>
          <a:blipFill>
            <a:blip r:embed="rId4"/>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
        <p:nvSpPr>
          <p:cNvPr id="7" name="椭圆 6"/>
          <p:cNvSpPr/>
          <p:nvPr/>
        </p:nvSpPr>
        <p:spPr>
          <a:xfrm>
            <a:off x="5379095" y="2511241"/>
            <a:ext cx="1080000" cy="1080000"/>
          </a:xfrm>
          <a:prstGeom prst="ellipse">
            <a:avLst/>
          </a:prstGeom>
          <a:blipFill>
            <a:blip r:embed="rId5"/>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
        <p:nvSpPr>
          <p:cNvPr id="8" name="椭圆 7"/>
          <p:cNvSpPr/>
          <p:nvPr/>
        </p:nvSpPr>
        <p:spPr>
          <a:xfrm>
            <a:off x="7796080" y="2511241"/>
            <a:ext cx="1080000" cy="1080000"/>
          </a:xfrm>
          <a:prstGeom prst="ellipse">
            <a:avLst/>
          </a:prstGeom>
          <a:blipFill>
            <a:blip r:embed="rId6"/>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
        <p:nvSpPr>
          <p:cNvPr id="10" name="TextBox 9"/>
          <p:cNvSpPr txBox="1"/>
          <p:nvPr/>
        </p:nvSpPr>
        <p:spPr>
          <a:xfrm>
            <a:off x="-91707" y="3839655"/>
            <a:ext cx="3164740" cy="830997"/>
          </a:xfrm>
          <a:prstGeom prst="rect">
            <a:avLst/>
          </a:prstGeom>
          <a:noFill/>
        </p:spPr>
        <p:txBody>
          <a:bodyPr wrap="square" rtlCol="0">
            <a:spAutoFit/>
          </a:bodyPr>
          <a:lstStyle/>
          <a:p>
            <a:pPr algn="ctr"/>
            <a:r>
              <a:rPr lang="zh-CN" altLang="en-US" b="1" dirty="0" smtClean="0">
                <a:solidFill>
                  <a:srgbClr val="005499"/>
                </a:solidFill>
                <a:latin typeface="微软雅黑" panose="020B0503020204020204" pitchFamily="34" charset="-122"/>
              </a:rPr>
              <a:t>研究背景</a:t>
            </a:r>
            <a:endParaRPr lang="en-US" altLang="zh-CN" b="1" dirty="0" smtClean="0">
              <a:solidFill>
                <a:srgbClr val="005499"/>
              </a:solidFill>
              <a:latin typeface="微软雅黑" panose="020B0503020204020204" pitchFamily="34" charset="-122"/>
            </a:endParaRPr>
          </a:p>
          <a:p>
            <a:pPr algn="ctr"/>
            <a:r>
              <a:rPr lang="zh-CN" altLang="en-US" b="1" dirty="0" smtClean="0">
                <a:solidFill>
                  <a:srgbClr val="005499"/>
                </a:solidFill>
                <a:latin typeface="微软雅黑" panose="020B0503020204020204" pitchFamily="34" charset="-122"/>
              </a:rPr>
              <a:t>及意义</a:t>
            </a:r>
            <a:endParaRPr lang="zh-CN" altLang="en-US" b="1" dirty="0">
              <a:solidFill>
                <a:srgbClr val="005499"/>
              </a:solidFill>
              <a:latin typeface="微软雅黑" panose="020B0503020204020204" pitchFamily="34" charset="-122"/>
            </a:endParaRPr>
          </a:p>
        </p:txBody>
      </p:sp>
      <p:sp>
        <p:nvSpPr>
          <p:cNvPr id="11" name="TextBox 10"/>
          <p:cNvSpPr txBox="1"/>
          <p:nvPr/>
        </p:nvSpPr>
        <p:spPr>
          <a:xfrm>
            <a:off x="2219525" y="3842972"/>
            <a:ext cx="2855074" cy="830997"/>
          </a:xfrm>
          <a:prstGeom prst="rect">
            <a:avLst/>
          </a:prstGeom>
          <a:noFill/>
        </p:spPr>
        <p:txBody>
          <a:bodyPr wrap="square" rtlCol="0">
            <a:spAutoFit/>
          </a:bodyPr>
          <a:lstStyle>
            <a:defPPr>
              <a:defRPr lang="zh-CN"/>
            </a:defPPr>
            <a:lvl1pPr>
              <a:defRPr sz="2800" b="1">
                <a:solidFill>
                  <a:srgbClr val="207144"/>
                </a:solidFill>
                <a:latin typeface="微软雅黑" panose="020B0503020204020204" pitchFamily="34" charset="-122"/>
                <a:ea typeface="微软雅黑" panose="020B0503020204020204" pitchFamily="34" charset="-122"/>
              </a:defRPr>
            </a:lvl1pPr>
          </a:lstStyle>
          <a:p>
            <a:pPr algn="ctr"/>
            <a:r>
              <a:rPr lang="zh-CN" altLang="en-US" sz="2400" dirty="0">
                <a:solidFill>
                  <a:srgbClr val="005499"/>
                </a:solidFill>
              </a:rPr>
              <a:t>技术</a:t>
            </a:r>
            <a:r>
              <a:rPr lang="zh-CN" altLang="en-US" sz="2400" dirty="0" smtClean="0">
                <a:solidFill>
                  <a:srgbClr val="005499"/>
                </a:solidFill>
              </a:rPr>
              <a:t>路线</a:t>
            </a:r>
            <a:endParaRPr lang="en-US" altLang="zh-CN" sz="2400" dirty="0" smtClean="0">
              <a:solidFill>
                <a:srgbClr val="005499"/>
              </a:solidFill>
            </a:endParaRPr>
          </a:p>
          <a:p>
            <a:pPr algn="ctr"/>
            <a:r>
              <a:rPr lang="zh-CN" altLang="en-US" sz="2400" dirty="0" smtClean="0">
                <a:solidFill>
                  <a:srgbClr val="005499"/>
                </a:solidFill>
              </a:rPr>
              <a:t>及</a:t>
            </a:r>
            <a:r>
              <a:rPr lang="zh-CN" altLang="en-US" sz="2400" dirty="0">
                <a:solidFill>
                  <a:srgbClr val="005499"/>
                </a:solidFill>
              </a:rPr>
              <a:t>需求分析</a:t>
            </a:r>
          </a:p>
        </p:txBody>
      </p:sp>
      <p:sp>
        <p:nvSpPr>
          <p:cNvPr id="12" name="TextBox 11"/>
          <p:cNvSpPr txBox="1"/>
          <p:nvPr/>
        </p:nvSpPr>
        <p:spPr>
          <a:xfrm>
            <a:off x="4980549" y="3839656"/>
            <a:ext cx="1877091" cy="830997"/>
          </a:xfrm>
          <a:prstGeom prst="rect">
            <a:avLst/>
          </a:prstGeom>
          <a:noFill/>
        </p:spPr>
        <p:txBody>
          <a:bodyPr wrap="square" rtlCol="0">
            <a:spAutoFit/>
          </a:bodyPr>
          <a:lstStyle>
            <a:defPPr>
              <a:defRPr lang="zh-CN"/>
            </a:defPPr>
            <a:lvl1pPr>
              <a:defRPr sz="2800" b="1">
                <a:solidFill>
                  <a:srgbClr val="207144"/>
                </a:solidFill>
                <a:latin typeface="微软雅黑" panose="020B0503020204020204" pitchFamily="34" charset="-122"/>
                <a:ea typeface="微软雅黑" panose="020B0503020204020204" pitchFamily="34" charset="-122"/>
              </a:defRPr>
            </a:lvl1pPr>
          </a:lstStyle>
          <a:p>
            <a:pPr algn="ctr"/>
            <a:r>
              <a:rPr lang="zh-CN" altLang="en-US" sz="2400" dirty="0" smtClean="0">
                <a:solidFill>
                  <a:srgbClr val="005499"/>
                </a:solidFill>
              </a:rPr>
              <a:t>系统架构</a:t>
            </a:r>
            <a:endParaRPr lang="en-US" altLang="zh-CN" sz="2400" dirty="0" smtClean="0">
              <a:solidFill>
                <a:srgbClr val="005499"/>
              </a:solidFill>
            </a:endParaRPr>
          </a:p>
          <a:p>
            <a:pPr algn="ctr"/>
            <a:r>
              <a:rPr lang="zh-CN" altLang="en-US" sz="2400" dirty="0" smtClean="0">
                <a:solidFill>
                  <a:srgbClr val="005499"/>
                </a:solidFill>
              </a:rPr>
              <a:t>及系统设计</a:t>
            </a:r>
            <a:endParaRPr lang="zh-CN" altLang="en-US" sz="2400" dirty="0">
              <a:solidFill>
                <a:srgbClr val="005499"/>
              </a:solidFill>
            </a:endParaRPr>
          </a:p>
        </p:txBody>
      </p:sp>
      <p:sp>
        <p:nvSpPr>
          <p:cNvPr id="13" name="TextBox 12"/>
          <p:cNvSpPr txBox="1"/>
          <p:nvPr/>
        </p:nvSpPr>
        <p:spPr>
          <a:xfrm>
            <a:off x="7337189" y="3839657"/>
            <a:ext cx="1997782" cy="830997"/>
          </a:xfrm>
          <a:prstGeom prst="rect">
            <a:avLst/>
          </a:prstGeom>
          <a:noFill/>
        </p:spPr>
        <p:txBody>
          <a:bodyPr wrap="square" rtlCol="0">
            <a:spAutoFit/>
          </a:bodyPr>
          <a:lstStyle>
            <a:defPPr>
              <a:defRPr lang="zh-CN"/>
            </a:defPPr>
            <a:lvl1pPr>
              <a:defRPr sz="2800" b="1">
                <a:solidFill>
                  <a:srgbClr val="207144"/>
                </a:solidFill>
                <a:latin typeface="微软雅黑" panose="020B0503020204020204" pitchFamily="34" charset="-122"/>
                <a:ea typeface="微软雅黑" panose="020B0503020204020204" pitchFamily="34" charset="-122"/>
              </a:defRPr>
            </a:lvl1pPr>
          </a:lstStyle>
          <a:p>
            <a:pPr algn="ctr"/>
            <a:r>
              <a:rPr lang="zh-CN" altLang="en-US" sz="2400" dirty="0" smtClean="0">
                <a:solidFill>
                  <a:srgbClr val="005499"/>
                </a:solidFill>
              </a:rPr>
              <a:t>系统实现</a:t>
            </a:r>
            <a:endParaRPr lang="en-US" altLang="zh-CN" sz="2400" dirty="0" smtClean="0">
              <a:solidFill>
                <a:srgbClr val="005499"/>
              </a:solidFill>
            </a:endParaRPr>
          </a:p>
          <a:p>
            <a:pPr algn="ctr"/>
            <a:r>
              <a:rPr lang="zh-CN" altLang="en-US" sz="2400" dirty="0" smtClean="0">
                <a:solidFill>
                  <a:srgbClr val="005499"/>
                </a:solidFill>
              </a:rPr>
              <a:t>与系统测试</a:t>
            </a:r>
            <a:endParaRPr lang="zh-CN" altLang="en-US" sz="2400" dirty="0">
              <a:solidFill>
                <a:srgbClr val="005499"/>
              </a:solidFill>
            </a:endParaRPr>
          </a:p>
        </p:txBody>
      </p:sp>
      <p:sp>
        <p:nvSpPr>
          <p:cNvPr id="17" name="同侧圆角矩形 16"/>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33" name="TextBox 32"/>
          <p:cNvSpPr txBox="1"/>
          <p:nvPr/>
        </p:nvSpPr>
        <p:spPr>
          <a:xfrm>
            <a:off x="9637007" y="3839654"/>
            <a:ext cx="1997782" cy="830997"/>
          </a:xfrm>
          <a:prstGeom prst="rect">
            <a:avLst/>
          </a:prstGeom>
          <a:noFill/>
        </p:spPr>
        <p:txBody>
          <a:bodyPr wrap="square" rtlCol="0">
            <a:spAutoFit/>
          </a:bodyPr>
          <a:lstStyle>
            <a:defPPr>
              <a:defRPr lang="zh-CN"/>
            </a:defPPr>
            <a:lvl1pPr>
              <a:defRPr sz="2800" b="1">
                <a:solidFill>
                  <a:srgbClr val="207144"/>
                </a:solidFill>
                <a:latin typeface="微软雅黑" panose="020B0503020204020204" pitchFamily="34" charset="-122"/>
                <a:ea typeface="微软雅黑" panose="020B0503020204020204" pitchFamily="34" charset="-122"/>
              </a:defRPr>
            </a:lvl1pPr>
          </a:lstStyle>
          <a:p>
            <a:pPr algn="ctr"/>
            <a:r>
              <a:rPr lang="zh-CN" altLang="en-US" sz="2400" dirty="0" smtClean="0">
                <a:solidFill>
                  <a:srgbClr val="005499"/>
                </a:solidFill>
              </a:rPr>
              <a:t>研究成果</a:t>
            </a:r>
            <a:endParaRPr lang="en-US" altLang="zh-CN" sz="2400" dirty="0" smtClean="0">
              <a:solidFill>
                <a:srgbClr val="005499"/>
              </a:solidFill>
            </a:endParaRPr>
          </a:p>
          <a:p>
            <a:pPr algn="ctr"/>
            <a:r>
              <a:rPr lang="zh-CN" altLang="en-US" sz="2400" dirty="0" smtClean="0">
                <a:solidFill>
                  <a:srgbClr val="005499"/>
                </a:solidFill>
              </a:rPr>
              <a:t>与</a:t>
            </a:r>
            <a:r>
              <a:rPr lang="zh-CN" altLang="en-US" sz="2400" dirty="0">
                <a:solidFill>
                  <a:srgbClr val="005499"/>
                </a:solidFill>
              </a:rPr>
              <a:t>展望</a:t>
            </a:r>
          </a:p>
        </p:txBody>
      </p:sp>
      <p:sp>
        <p:nvSpPr>
          <p:cNvPr id="43" name="椭圆 42"/>
          <p:cNvSpPr/>
          <p:nvPr/>
        </p:nvSpPr>
        <p:spPr>
          <a:xfrm>
            <a:off x="10068506" y="2476857"/>
            <a:ext cx="1080000" cy="1080000"/>
          </a:xfrm>
          <a:prstGeom prst="ellipse">
            <a:avLst/>
          </a:prstGeom>
          <a:blipFill>
            <a:blip r:embed="rId7"/>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solidFill>
                <a:prstClr val="white"/>
              </a:solidFill>
              <a:latin typeface="微软雅黑" panose="020B0503020204020204" pitchFamily="34" charset="-122"/>
            </a:endParaRPr>
          </a:p>
        </p:txBody>
      </p:sp>
      <p:sp>
        <p:nvSpPr>
          <p:cNvPr id="14" name="TextBox 13"/>
          <p:cNvSpPr txBox="1"/>
          <p:nvPr/>
        </p:nvSpPr>
        <p:spPr>
          <a:xfrm>
            <a:off x="783937" y="765498"/>
            <a:ext cx="2722950" cy="707886"/>
          </a:xfrm>
          <a:prstGeom prst="rect">
            <a:avLst/>
          </a:prstGeom>
          <a:noFill/>
        </p:spPr>
        <p:txBody>
          <a:bodyPr wrap="square" rtlCol="0">
            <a:spAutoFit/>
          </a:bodyPr>
          <a:lstStyle/>
          <a:p>
            <a:r>
              <a:rPr lang="zh-CN" altLang="en-US" sz="4000" b="1" dirty="0">
                <a:solidFill>
                  <a:srgbClr val="005499"/>
                </a:solidFill>
                <a:latin typeface="微软雅黑" panose="020B0503020204020204" pitchFamily="34" charset="-122"/>
                <a:ea typeface="微软雅黑" panose="020B0503020204020204" pitchFamily="34" charset="-122"/>
              </a:rPr>
              <a:t>汇报提纲</a:t>
            </a:r>
          </a:p>
        </p:txBody>
      </p:sp>
      <p:grpSp>
        <p:nvGrpSpPr>
          <p:cNvPr id="15" name="组合 14"/>
          <p:cNvGrpSpPr/>
          <p:nvPr/>
        </p:nvGrpSpPr>
        <p:grpSpPr>
          <a:xfrm>
            <a:off x="11371719" y="6308726"/>
            <a:ext cx="826631" cy="549275"/>
            <a:chOff x="9868845" y="-64101"/>
            <a:chExt cx="826630" cy="549275"/>
          </a:xfrm>
        </p:grpSpPr>
        <p:sp>
          <p:nvSpPr>
            <p:cNvPr id="16" name="矩形 15"/>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124062069"/>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1088" y="2962484"/>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67880" y="1989634"/>
            <a:ext cx="1966959" cy="1966959"/>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4025654" y="2140804"/>
            <a:ext cx="3888433" cy="707886"/>
          </a:xfrm>
          <a:prstGeom prst="rect">
            <a:avLst/>
          </a:prstGeom>
          <a:noFill/>
        </p:spPr>
        <p:txBody>
          <a:bodyPr wrap="square" rtlCol="0">
            <a:spAutoFit/>
          </a:bodyPr>
          <a:lstStyle/>
          <a:p>
            <a:r>
              <a:rPr lang="zh-CN" altLang="en-US" sz="4000" b="1" dirty="0">
                <a:solidFill>
                  <a:srgbClr val="005499"/>
                </a:solidFill>
                <a:latin typeface="微软雅黑" panose="020B0503020204020204" pitchFamily="34" charset="-122"/>
                <a:ea typeface="微软雅黑" panose="020B0503020204020204" pitchFamily="34" charset="-122"/>
              </a:rPr>
              <a:t>研究</a:t>
            </a:r>
            <a:r>
              <a:rPr lang="zh-CN" altLang="en-US" sz="4000" b="1" dirty="0" smtClean="0">
                <a:solidFill>
                  <a:srgbClr val="005499"/>
                </a:solidFill>
                <a:latin typeface="微软雅黑" panose="020B0503020204020204" pitchFamily="34" charset="-122"/>
                <a:ea typeface="微软雅黑" panose="020B0503020204020204" pitchFamily="34" charset="-122"/>
              </a:rPr>
              <a:t>背景及</a:t>
            </a:r>
            <a:r>
              <a:rPr lang="zh-CN" altLang="en-US" sz="4000" b="1" dirty="0">
                <a:solidFill>
                  <a:srgbClr val="005499"/>
                </a:solidFill>
                <a:latin typeface="微软雅黑" panose="020B0503020204020204" pitchFamily="34" charset="-122"/>
                <a:ea typeface="微软雅黑" panose="020B0503020204020204" pitchFamily="34" charset="-122"/>
              </a:rPr>
              <a:t>意义</a:t>
            </a:r>
          </a:p>
        </p:txBody>
      </p:sp>
      <p:sp>
        <p:nvSpPr>
          <p:cNvPr id="7" name="同侧圆角矩形 6"/>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endParaRPr>
          </a:p>
        </p:txBody>
      </p:sp>
      <p:sp>
        <p:nvSpPr>
          <p:cNvPr id="8" name="TextBox 7"/>
          <p:cNvSpPr txBox="1"/>
          <p:nvPr/>
        </p:nvSpPr>
        <p:spPr>
          <a:xfrm>
            <a:off x="4793579" y="2999774"/>
            <a:ext cx="4248472" cy="3016210"/>
          </a:xfrm>
          <a:prstGeom prst="rect">
            <a:avLst/>
          </a:prstGeom>
          <a:noFill/>
        </p:spPr>
        <p:txBody>
          <a:bodyPr wrap="square" rtlCol="0">
            <a:spAutoFit/>
          </a:bodyPr>
          <a:lstStyle/>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论文题目</a:t>
            </a:r>
            <a:endParaRPr lang="en-US" altLang="zh-CN" dirty="0" smtClean="0">
              <a:solidFill>
                <a:srgbClr val="005499"/>
              </a:solidFill>
              <a:latin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选题背景</a:t>
            </a:r>
            <a:endParaRPr lang="zh-CN" altLang="en-US" dirty="0">
              <a:solidFill>
                <a:srgbClr val="005499"/>
              </a:solidFill>
              <a:latin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rPr>
              <a:t>研究意义</a:t>
            </a:r>
            <a:endParaRPr lang="en-US" altLang="zh-CN" dirty="0" smtClean="0">
              <a:solidFill>
                <a:srgbClr val="005499"/>
              </a:solidFill>
              <a:latin typeface="微软雅黑" panose="020B0503020204020204" pitchFamily="34" charset="-122"/>
            </a:endParaRPr>
          </a:p>
          <a:p>
            <a:pPr>
              <a:lnSpc>
                <a:spcPts val="3800"/>
              </a:lnSpc>
            </a:pPr>
            <a:endParaRPr lang="en-US" altLang="zh-CN" dirty="0" smtClean="0">
              <a:solidFill>
                <a:srgbClr val="005499"/>
              </a:solidFill>
              <a:latin typeface="微软雅黑" panose="020B0503020204020204" pitchFamily="34" charset="-122"/>
            </a:endParaRPr>
          </a:p>
          <a:p>
            <a:pPr>
              <a:lnSpc>
                <a:spcPts val="3800"/>
              </a:lnSpc>
            </a:pPr>
            <a:endParaRPr lang="en-US" altLang="zh-CN" dirty="0" smtClean="0">
              <a:solidFill>
                <a:srgbClr val="005499"/>
              </a:solidFill>
              <a:latin typeface="微软雅黑" panose="020B0503020204020204" pitchFamily="34" charset="-122"/>
            </a:endParaRPr>
          </a:p>
          <a:p>
            <a:pPr>
              <a:lnSpc>
                <a:spcPts val="3800"/>
              </a:lnSpc>
            </a:pPr>
            <a:endParaRPr lang="zh-CN" altLang="en-US" dirty="0">
              <a:solidFill>
                <a:srgbClr val="005499"/>
              </a:solidFill>
              <a:latin typeface="微软雅黑" panose="020B0503020204020204" pitchFamily="34" charset="-122"/>
            </a:endParaRPr>
          </a:p>
        </p:txBody>
      </p:sp>
    </p:spTree>
    <p:extLst>
      <p:ext uri="{BB962C8B-B14F-4D97-AF65-F5344CB8AC3E}">
        <p14:creationId xmlns:p14="http://schemas.microsoft.com/office/powerpoint/2010/main" val="1837764261"/>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825044" y="3929751"/>
            <a:ext cx="1620957" cy="543290"/>
          </a:xfrm>
          <a:prstGeom prst="rect">
            <a:avLst/>
          </a:prstGeom>
        </p:spPr>
        <p:txBody>
          <a:bodyPr wrap="none">
            <a:spAutoFit/>
          </a:bodyPr>
          <a:lstStyle/>
          <a:p>
            <a:pPr defTabSz="914400">
              <a:lnSpc>
                <a:spcPts val="3800"/>
              </a:lnSpc>
            </a:pPr>
            <a:r>
              <a:rPr lang="zh-CN" altLang="en-US" sz="2800" b="1" dirty="0">
                <a:solidFill>
                  <a:srgbClr val="005499"/>
                </a:solidFill>
                <a:latin typeface="微软雅黑" panose="020B0503020204020204" pitchFamily="34" charset="-122"/>
              </a:rPr>
              <a:t>选题</a:t>
            </a:r>
            <a:r>
              <a:rPr lang="zh-CN" altLang="en-US" sz="2800" b="1" dirty="0" smtClean="0">
                <a:solidFill>
                  <a:srgbClr val="005499"/>
                </a:solidFill>
                <a:latin typeface="微软雅黑" panose="020B0503020204020204" pitchFamily="34" charset="-122"/>
              </a:rPr>
              <a:t>背景</a:t>
            </a:r>
            <a:endParaRPr lang="zh-CN" altLang="en-US" sz="2800" b="1" dirty="0">
              <a:solidFill>
                <a:srgbClr val="005499"/>
              </a:solidFill>
              <a:latin typeface="微软雅黑" panose="020B0503020204020204" pitchFamily="34" charset="-122"/>
            </a:endParaRPr>
          </a:p>
        </p:txBody>
      </p:sp>
      <p:cxnSp>
        <p:nvCxnSpPr>
          <p:cNvPr id="21" name="直接连接符 20"/>
          <p:cNvCxnSpPr/>
          <p:nvPr/>
        </p:nvCxnSpPr>
        <p:spPr>
          <a:xfrm>
            <a:off x="6750" y="79281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3772685" y="275695"/>
            <a:ext cx="2160239" cy="400110"/>
            <a:chOff x="2693556" y="520253"/>
            <a:chExt cx="2160237" cy="400110"/>
          </a:xfrm>
        </p:grpSpPr>
        <p:sp>
          <p:nvSpPr>
            <p:cNvPr id="59" name="TextBox 58"/>
            <p:cNvSpPr txBox="1"/>
            <p:nvPr/>
          </p:nvSpPr>
          <p:spPr>
            <a:xfrm>
              <a:off x="2816624" y="520253"/>
              <a:ext cx="203716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背景及</a:t>
              </a:r>
              <a:r>
                <a:rPr lang="zh-CN" altLang="en-US" sz="2000" b="1" dirty="0">
                  <a:solidFill>
                    <a:srgbClr val="005499"/>
                  </a:solidFill>
                  <a:latin typeface="微软雅黑" panose="020B0503020204020204" pitchFamily="34" charset="-122"/>
                </a:rPr>
                <a:t>意义</a:t>
              </a:r>
            </a:p>
          </p:txBody>
        </p:sp>
        <p:sp>
          <p:nvSpPr>
            <p:cNvPr id="60" name="直角三角形 59"/>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61" name="TextBox 60"/>
          <p:cNvSpPr txBox="1"/>
          <p:nvPr/>
        </p:nvSpPr>
        <p:spPr>
          <a:xfrm>
            <a:off x="5608768" y="300598"/>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技术</a:t>
            </a:r>
            <a:r>
              <a:rPr lang="zh-CN" altLang="en-US" sz="2000" dirty="0" smtClean="0">
                <a:solidFill>
                  <a:srgbClr val="005499"/>
                </a:solidFill>
                <a:latin typeface="微软雅黑" panose="020B0503020204020204" pitchFamily="34" charset="-122"/>
              </a:rPr>
              <a:t>路线及需求</a:t>
            </a:r>
            <a:endParaRPr lang="zh-CN" altLang="en-US" sz="2000" dirty="0">
              <a:solidFill>
                <a:srgbClr val="005499"/>
              </a:solidFill>
              <a:latin typeface="微软雅黑" panose="020B0503020204020204" pitchFamily="34" charset="-122"/>
            </a:endParaRPr>
          </a:p>
        </p:txBody>
      </p:sp>
      <p:sp>
        <p:nvSpPr>
          <p:cNvPr id="62" name="TextBox 61"/>
          <p:cNvSpPr txBox="1"/>
          <p:nvPr/>
        </p:nvSpPr>
        <p:spPr>
          <a:xfrm>
            <a:off x="7645939" y="315411"/>
            <a:ext cx="149098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框架与设计</a:t>
            </a:r>
            <a:endParaRPr lang="zh-CN" altLang="en-US" sz="2000" dirty="0">
              <a:solidFill>
                <a:srgbClr val="005499"/>
              </a:solidFill>
              <a:latin typeface="微软雅黑" panose="020B0503020204020204" pitchFamily="34" charset="-122"/>
            </a:endParaRPr>
          </a:p>
        </p:txBody>
      </p:sp>
      <p:sp>
        <p:nvSpPr>
          <p:cNvPr id="20" name="同侧圆角矩形 19"/>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sp>
        <p:nvSpPr>
          <p:cNvPr id="30" name="矩形 29"/>
          <p:cNvSpPr/>
          <p:nvPr/>
        </p:nvSpPr>
        <p:spPr>
          <a:xfrm>
            <a:off x="786645" y="889896"/>
            <a:ext cx="1620957" cy="579646"/>
          </a:xfrm>
          <a:prstGeom prst="rect">
            <a:avLst/>
          </a:prstGeom>
        </p:spPr>
        <p:txBody>
          <a:bodyPr wrap="none">
            <a:spAutoFit/>
          </a:bodyPr>
          <a:lstStyle/>
          <a:p>
            <a:pPr defTabSz="914400">
              <a:lnSpc>
                <a:spcPts val="3800"/>
              </a:lnSpc>
            </a:pPr>
            <a:r>
              <a:rPr lang="zh-CN" altLang="en-US" sz="2800" b="1" dirty="0" smtClean="0">
                <a:solidFill>
                  <a:srgbClr val="005499"/>
                </a:solidFill>
                <a:latin typeface="微软雅黑" panose="020B0503020204020204" pitchFamily="34" charset="-122"/>
              </a:rPr>
              <a:t>论文题目</a:t>
            </a:r>
            <a:endParaRPr lang="zh-CN" altLang="en-US" sz="2800" b="1" dirty="0">
              <a:solidFill>
                <a:srgbClr val="005499"/>
              </a:solidFill>
              <a:latin typeface="微软雅黑" panose="020B0503020204020204" pitchFamily="34" charset="-122"/>
            </a:endParaRPr>
          </a:p>
        </p:txBody>
      </p:sp>
      <p:sp>
        <p:nvSpPr>
          <p:cNvPr id="35" name="TextBox 34"/>
          <p:cNvSpPr txBox="1"/>
          <p:nvPr/>
        </p:nvSpPr>
        <p:spPr>
          <a:xfrm>
            <a:off x="825044" y="1341562"/>
            <a:ext cx="5460283" cy="646331"/>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a:solidFill>
                  <a:prstClr val="black">
                    <a:lumMod val="75000"/>
                    <a:lumOff val="25000"/>
                  </a:prstClr>
                </a:solidFill>
                <a:latin typeface="微软雅黑" panose="020B0503020204020204" pitchFamily="34" charset="-122"/>
              </a:rPr>
              <a:t>独立</a:t>
            </a:r>
            <a:r>
              <a:rPr lang="zh-CN" altLang="en-US" dirty="0" smtClean="0">
                <a:solidFill>
                  <a:prstClr val="black">
                    <a:lumMod val="75000"/>
                    <a:lumOff val="25000"/>
                  </a:prstClr>
                </a:solidFill>
                <a:latin typeface="微软雅黑" panose="020B0503020204020204" pitchFamily="34" charset="-122"/>
              </a:rPr>
              <a:t>学院实验室管理系统设计与实现</a:t>
            </a:r>
            <a:endParaRPr lang="en-US" altLang="zh-CN" dirty="0">
              <a:solidFill>
                <a:prstClr val="black">
                  <a:lumMod val="75000"/>
                  <a:lumOff val="25000"/>
                </a:prstClr>
              </a:solidFill>
              <a:latin typeface="微软雅黑" panose="020B0503020204020204" pitchFamily="34" charset="-122"/>
            </a:endParaRPr>
          </a:p>
        </p:txBody>
      </p:sp>
      <p:grpSp>
        <p:nvGrpSpPr>
          <p:cNvPr id="3" name="组合 2"/>
          <p:cNvGrpSpPr/>
          <p:nvPr/>
        </p:nvGrpSpPr>
        <p:grpSpPr>
          <a:xfrm>
            <a:off x="266527" y="144468"/>
            <a:ext cx="3000297" cy="556240"/>
            <a:chOff x="662125" y="-568168"/>
            <a:chExt cx="2848079" cy="545249"/>
          </a:xfrm>
        </p:grpSpPr>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22"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 name="TextBox 23"/>
          <p:cNvSpPr txBox="1"/>
          <p:nvPr/>
        </p:nvSpPr>
        <p:spPr>
          <a:xfrm>
            <a:off x="9157813" y="327581"/>
            <a:ext cx="154139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实现</a:t>
            </a:r>
            <a:r>
              <a:rPr lang="zh-CN" altLang="en-US" sz="2000" dirty="0" smtClean="0">
                <a:solidFill>
                  <a:srgbClr val="005499"/>
                </a:solidFill>
                <a:latin typeface="微软雅黑" panose="020B0503020204020204" pitchFamily="34" charset="-122"/>
              </a:rPr>
              <a:t>与测试</a:t>
            </a:r>
            <a:endParaRPr lang="zh-CN" altLang="en-US" sz="2000" dirty="0">
              <a:solidFill>
                <a:srgbClr val="005499"/>
              </a:solidFill>
              <a:latin typeface="微软雅黑" panose="020B0503020204020204" pitchFamily="34" charset="-122"/>
            </a:endParaRPr>
          </a:p>
        </p:txBody>
      </p:sp>
      <p:sp>
        <p:nvSpPr>
          <p:cNvPr id="25" name="TextBox 24"/>
          <p:cNvSpPr txBox="1"/>
          <p:nvPr/>
        </p:nvSpPr>
        <p:spPr>
          <a:xfrm>
            <a:off x="10669740" y="314771"/>
            <a:ext cx="1575796"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成果与展望</a:t>
            </a:r>
            <a:endParaRPr lang="zh-CN" altLang="en-US" sz="2000" dirty="0">
              <a:solidFill>
                <a:srgbClr val="005499"/>
              </a:solidFill>
              <a:latin typeface="微软雅黑" panose="020B0503020204020204" pitchFamily="34" charset="-122"/>
            </a:endParaRPr>
          </a:p>
        </p:txBody>
      </p:sp>
      <p:grpSp>
        <p:nvGrpSpPr>
          <p:cNvPr id="9" name="组合 8"/>
          <p:cNvGrpSpPr/>
          <p:nvPr/>
        </p:nvGrpSpPr>
        <p:grpSpPr>
          <a:xfrm>
            <a:off x="949122" y="1980919"/>
            <a:ext cx="10512448" cy="1756224"/>
            <a:chOff x="949122" y="1980919"/>
            <a:chExt cx="10512448" cy="1756224"/>
          </a:xfrm>
        </p:grpSpPr>
        <p:grpSp>
          <p:nvGrpSpPr>
            <p:cNvPr id="6" name="组合 5"/>
            <p:cNvGrpSpPr/>
            <p:nvPr/>
          </p:nvGrpSpPr>
          <p:grpSpPr>
            <a:xfrm>
              <a:off x="949122" y="1980919"/>
              <a:ext cx="3417287" cy="1756224"/>
              <a:chOff x="970131" y="2379690"/>
              <a:chExt cx="3417287" cy="1756224"/>
            </a:xfrm>
          </p:grpSpPr>
          <p:grpSp>
            <p:nvGrpSpPr>
              <p:cNvPr id="26" name="组合 25"/>
              <p:cNvGrpSpPr/>
              <p:nvPr/>
            </p:nvGrpSpPr>
            <p:grpSpPr>
              <a:xfrm>
                <a:off x="970131" y="2379690"/>
                <a:ext cx="3417287" cy="1756224"/>
                <a:chOff x="901052" y="1983524"/>
                <a:chExt cx="3417287" cy="1756224"/>
              </a:xfrm>
            </p:grpSpPr>
            <p:pic>
              <p:nvPicPr>
                <p:cNvPr id="27" name="图片 26"/>
                <p:cNvPicPr>
                  <a:picLocks/>
                </p:cNvPicPr>
                <p:nvPr/>
              </p:nvPicPr>
              <p:blipFill rotWithShape="1">
                <a:blip r:embed="rId5" cstate="print">
                  <a:extLst>
                    <a:ext uri="{28A0092B-C50C-407E-A947-70E740481C1C}">
                      <a14:useLocalDpi xmlns:a14="http://schemas.microsoft.com/office/drawing/2010/main" val="0"/>
                    </a:ext>
                  </a:extLst>
                </a:blip>
                <a:srcRect l="9162"/>
                <a:stretch/>
              </p:blipFill>
              <p:spPr>
                <a:xfrm>
                  <a:off x="953695" y="2061092"/>
                  <a:ext cx="3312000" cy="1547252"/>
                </a:xfrm>
                <a:prstGeom prst="rect">
                  <a:avLst/>
                </a:prstGeom>
                <a:effectLst>
                  <a:outerShdw blurRad="50800" dist="38100" dir="2700000" algn="tl" rotWithShape="0">
                    <a:prstClr val="black">
                      <a:alpha val="40000"/>
                    </a:prstClr>
                  </a:outerShdw>
                </a:effectLst>
              </p:spPr>
            </p:pic>
            <p:cxnSp>
              <p:nvCxnSpPr>
                <p:cNvPr id="28" name="直接连接符 27"/>
                <p:cNvCxnSpPr/>
                <p:nvPr/>
              </p:nvCxnSpPr>
              <p:spPr>
                <a:xfrm>
                  <a:off x="901052" y="1983524"/>
                  <a:ext cx="3417287" cy="0"/>
                </a:xfrm>
                <a:prstGeom prst="line">
                  <a:avLst/>
                </a:prstGeom>
                <a:noFill/>
                <a:ln w="25400" cap="flat" cmpd="sng" algn="ctr">
                  <a:solidFill>
                    <a:srgbClr val="005499"/>
                  </a:solidFill>
                  <a:prstDash val="solid"/>
                </a:ln>
                <a:effectLst/>
              </p:spPr>
            </p:cxnSp>
            <p:cxnSp>
              <p:nvCxnSpPr>
                <p:cNvPr id="29" name="直接连接符 28"/>
                <p:cNvCxnSpPr/>
                <p:nvPr/>
              </p:nvCxnSpPr>
              <p:spPr>
                <a:xfrm>
                  <a:off x="901052" y="3739748"/>
                  <a:ext cx="3417287" cy="0"/>
                </a:xfrm>
                <a:prstGeom prst="line">
                  <a:avLst/>
                </a:prstGeom>
                <a:noFill/>
                <a:ln w="25400" cap="flat" cmpd="sng" algn="ctr">
                  <a:solidFill>
                    <a:srgbClr val="005499"/>
                  </a:solidFill>
                  <a:prstDash val="solid"/>
                </a:ln>
                <a:effectLst/>
              </p:spPr>
            </p:cxnSp>
          </p:gr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33154" y="2457014"/>
                <a:ext cx="3354264" cy="1547496"/>
              </a:xfrm>
              <a:prstGeom prst="rect">
                <a:avLst/>
              </a:prstGeom>
              <a:effectLst>
                <a:outerShdw blurRad="50800" dist="38100" dir="2700000" algn="tl" rotWithShape="0">
                  <a:prstClr val="black">
                    <a:alpha val="40000"/>
                  </a:prstClr>
                </a:outerShdw>
              </a:effectLst>
            </p:spPr>
          </p:pic>
        </p:grpSp>
        <p:grpSp>
          <p:nvGrpSpPr>
            <p:cNvPr id="7" name="组合 6"/>
            <p:cNvGrpSpPr/>
            <p:nvPr/>
          </p:nvGrpSpPr>
          <p:grpSpPr>
            <a:xfrm>
              <a:off x="4457966" y="1980919"/>
              <a:ext cx="3417287" cy="1756224"/>
              <a:chOff x="4478975" y="2379690"/>
              <a:chExt cx="3417287" cy="1756224"/>
            </a:xfrm>
          </p:grpSpPr>
          <p:grpSp>
            <p:nvGrpSpPr>
              <p:cNvPr id="31" name="组合 30"/>
              <p:cNvGrpSpPr/>
              <p:nvPr/>
            </p:nvGrpSpPr>
            <p:grpSpPr>
              <a:xfrm>
                <a:off x="4478975" y="2379690"/>
                <a:ext cx="3417287" cy="1756224"/>
                <a:chOff x="4409896" y="1983524"/>
                <a:chExt cx="3417287" cy="1756224"/>
              </a:xfrm>
            </p:grpSpPr>
            <p:pic>
              <p:nvPicPr>
                <p:cNvPr id="32" name="图片 31"/>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4462540" y="2061092"/>
                  <a:ext cx="3312000" cy="1547252"/>
                </a:xfrm>
                <a:prstGeom prst="rect">
                  <a:avLst/>
                </a:prstGeom>
                <a:effectLst>
                  <a:outerShdw blurRad="50800" dist="38100" dir="2700000" algn="tl" rotWithShape="0">
                    <a:prstClr val="black">
                      <a:alpha val="40000"/>
                    </a:prstClr>
                  </a:outerShdw>
                </a:effectLst>
              </p:spPr>
            </p:pic>
            <p:cxnSp>
              <p:nvCxnSpPr>
                <p:cNvPr id="33" name="直接连接符 32"/>
                <p:cNvCxnSpPr/>
                <p:nvPr/>
              </p:nvCxnSpPr>
              <p:spPr>
                <a:xfrm>
                  <a:off x="4409896" y="1983524"/>
                  <a:ext cx="3417287" cy="0"/>
                </a:xfrm>
                <a:prstGeom prst="line">
                  <a:avLst/>
                </a:prstGeom>
                <a:noFill/>
                <a:ln w="25400" cap="flat" cmpd="sng" algn="ctr">
                  <a:solidFill>
                    <a:srgbClr val="005499"/>
                  </a:solidFill>
                  <a:prstDash val="solid"/>
                </a:ln>
                <a:effectLst/>
              </p:spPr>
            </p:cxnSp>
            <p:cxnSp>
              <p:nvCxnSpPr>
                <p:cNvPr id="34" name="直接连接符 33"/>
                <p:cNvCxnSpPr/>
                <p:nvPr/>
              </p:nvCxnSpPr>
              <p:spPr>
                <a:xfrm>
                  <a:off x="4409896" y="3739748"/>
                  <a:ext cx="3417287" cy="0"/>
                </a:xfrm>
                <a:prstGeom prst="line">
                  <a:avLst/>
                </a:prstGeom>
                <a:noFill/>
                <a:ln w="25400" cap="flat" cmpd="sng" algn="ctr">
                  <a:solidFill>
                    <a:srgbClr val="005499"/>
                  </a:solidFill>
                  <a:prstDash val="solid"/>
                </a:ln>
                <a:effectLst/>
              </p:spPr>
            </p:cxnSp>
          </p:grpSp>
          <p:pic>
            <p:nvPicPr>
              <p:cNvPr id="4" name="图片 3" descr="屏幕剪辑"/>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1619" y="2463755"/>
                <a:ext cx="3312000" cy="1540755"/>
              </a:xfrm>
              <a:prstGeom prst="rect">
                <a:avLst/>
              </a:prstGeom>
            </p:spPr>
          </p:pic>
        </p:grpSp>
        <p:grpSp>
          <p:nvGrpSpPr>
            <p:cNvPr id="8" name="组合 7"/>
            <p:cNvGrpSpPr/>
            <p:nvPr/>
          </p:nvGrpSpPr>
          <p:grpSpPr>
            <a:xfrm>
              <a:off x="7966810" y="1980919"/>
              <a:ext cx="3494760" cy="1756224"/>
              <a:chOff x="7987818" y="2369314"/>
              <a:chExt cx="3417287" cy="1756224"/>
            </a:xfrm>
          </p:grpSpPr>
          <p:grpSp>
            <p:nvGrpSpPr>
              <p:cNvPr id="36" name="组合 35"/>
              <p:cNvGrpSpPr/>
              <p:nvPr/>
            </p:nvGrpSpPr>
            <p:grpSpPr>
              <a:xfrm>
                <a:off x="7987818" y="2369314"/>
                <a:ext cx="3417287" cy="1756224"/>
                <a:chOff x="7918739" y="1973148"/>
                <a:chExt cx="3417287" cy="1756224"/>
              </a:xfrm>
            </p:grpSpPr>
            <p:pic>
              <p:nvPicPr>
                <p:cNvPr id="37" name="图片 36"/>
                <p:cNvPicPr>
                  <a:picLocks/>
                </p:cNvPicPr>
                <p:nvPr/>
              </p:nvPicPr>
              <p:blipFill>
                <a:blip r:embed="rId9">
                  <a:extLst>
                    <a:ext uri="{28A0092B-C50C-407E-A947-70E740481C1C}">
                      <a14:useLocalDpi xmlns:a14="http://schemas.microsoft.com/office/drawing/2010/main" val="0"/>
                    </a:ext>
                  </a:extLst>
                </a:blip>
                <a:stretch>
                  <a:fillRect/>
                </a:stretch>
              </p:blipFill>
              <p:spPr>
                <a:xfrm>
                  <a:off x="7971383" y="2060848"/>
                  <a:ext cx="3312000" cy="1547252"/>
                </a:xfrm>
                <a:prstGeom prst="rect">
                  <a:avLst/>
                </a:prstGeom>
                <a:effectLst>
                  <a:outerShdw blurRad="50800" dist="38100" dir="2700000" algn="tl" rotWithShape="0">
                    <a:prstClr val="black">
                      <a:alpha val="40000"/>
                    </a:prstClr>
                  </a:outerShdw>
                </a:effectLst>
              </p:spPr>
            </p:pic>
            <p:cxnSp>
              <p:nvCxnSpPr>
                <p:cNvPr id="38" name="直接连接符 37"/>
                <p:cNvCxnSpPr/>
                <p:nvPr/>
              </p:nvCxnSpPr>
              <p:spPr>
                <a:xfrm>
                  <a:off x="7918739" y="1973148"/>
                  <a:ext cx="3417287" cy="0"/>
                </a:xfrm>
                <a:prstGeom prst="line">
                  <a:avLst/>
                </a:prstGeom>
                <a:noFill/>
                <a:ln w="25400" cap="flat" cmpd="sng" algn="ctr">
                  <a:solidFill>
                    <a:srgbClr val="005499"/>
                  </a:solidFill>
                  <a:prstDash val="solid"/>
                </a:ln>
                <a:effectLst/>
              </p:spPr>
            </p:cxnSp>
            <p:cxnSp>
              <p:nvCxnSpPr>
                <p:cNvPr id="39" name="直接连接符 38"/>
                <p:cNvCxnSpPr/>
                <p:nvPr/>
              </p:nvCxnSpPr>
              <p:spPr>
                <a:xfrm>
                  <a:off x="7918739" y="3729372"/>
                  <a:ext cx="3417287" cy="0"/>
                </a:xfrm>
                <a:prstGeom prst="line">
                  <a:avLst/>
                </a:prstGeom>
                <a:noFill/>
                <a:ln w="25400" cap="flat" cmpd="sng" algn="ctr">
                  <a:solidFill>
                    <a:srgbClr val="005499"/>
                  </a:solidFill>
                  <a:prstDash val="solid"/>
                </a:ln>
                <a:effectLst/>
              </p:spPr>
            </p:cxnSp>
          </p:grpSp>
          <p:pic>
            <p:nvPicPr>
              <p:cNvPr id="5" name="图片 4"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28610" y="2457014"/>
                <a:ext cx="3335703" cy="1540511"/>
              </a:xfrm>
              <a:prstGeom prst="rect">
                <a:avLst/>
              </a:prstGeom>
            </p:spPr>
          </p:pic>
        </p:grpSp>
      </p:grpSp>
      <p:sp>
        <p:nvSpPr>
          <p:cNvPr id="16" name="TextBox 15"/>
          <p:cNvSpPr txBox="1"/>
          <p:nvPr/>
        </p:nvSpPr>
        <p:spPr>
          <a:xfrm>
            <a:off x="847564" y="4336445"/>
            <a:ext cx="3308767" cy="1692771"/>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学院发展需要</a:t>
            </a:r>
          </a:p>
          <a:p>
            <a:pPr>
              <a:defRPr/>
            </a:pPr>
            <a:r>
              <a:rPr lang="zh-CN" altLang="en-US" sz="1700" dirty="0">
                <a:solidFill>
                  <a:schemeClr val="bg1">
                    <a:lumMod val="50000"/>
                  </a:schemeClr>
                </a:solidFill>
                <a:latin typeface="Arial" pitchFamily="34" charset="0"/>
                <a:ea typeface="微软雅黑" pitchFamily="34" charset="-122"/>
              </a:rPr>
              <a:t>完善和提高实验室管理水平是近年独立学院发展和完善教学基础设施的重点，是迎接本科教学工作水平评估的重要内容。</a:t>
            </a:r>
          </a:p>
        </p:txBody>
      </p:sp>
      <p:sp>
        <p:nvSpPr>
          <p:cNvPr id="17" name="TextBox 16"/>
          <p:cNvSpPr txBox="1"/>
          <p:nvPr/>
        </p:nvSpPr>
        <p:spPr>
          <a:xfrm>
            <a:off x="4413919" y="4305368"/>
            <a:ext cx="3408691" cy="1754326"/>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经济收益较高</a:t>
            </a:r>
          </a:p>
          <a:p>
            <a:pPr>
              <a:defRPr/>
            </a:pPr>
            <a:r>
              <a:rPr lang="zh-CN" altLang="en-US" sz="1700" dirty="0">
                <a:solidFill>
                  <a:schemeClr val="bg1">
                    <a:lumMod val="50000"/>
                  </a:schemeClr>
                </a:solidFill>
                <a:latin typeface="Arial" pitchFamily="34" charset="0"/>
                <a:ea typeface="微软雅黑" pitchFamily="34" charset="-122"/>
              </a:rPr>
              <a:t>就目前独立学院实验室管理还处于传统人工管理状况来看，该系统可节省大量人力资源，并提高实验室管理的工作效率。</a:t>
            </a:r>
            <a:endParaRPr lang="en-US" altLang="zh-CN" sz="1700" dirty="0">
              <a:solidFill>
                <a:schemeClr val="bg1">
                  <a:lumMod val="50000"/>
                </a:schemeClr>
              </a:solidFill>
              <a:latin typeface="Arial" pitchFamily="34" charset="0"/>
              <a:ea typeface="微软雅黑" pitchFamily="34" charset="-122"/>
            </a:endParaRPr>
          </a:p>
        </p:txBody>
      </p:sp>
      <p:sp>
        <p:nvSpPr>
          <p:cNvPr id="18" name="TextBox 17"/>
          <p:cNvSpPr txBox="1"/>
          <p:nvPr/>
        </p:nvSpPr>
        <p:spPr>
          <a:xfrm>
            <a:off x="8080198" y="4301307"/>
            <a:ext cx="3525417" cy="1754326"/>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开发技术成熟</a:t>
            </a:r>
          </a:p>
          <a:p>
            <a:pPr>
              <a:defRPr/>
            </a:pPr>
            <a:r>
              <a:rPr lang="en-US" altLang="zh-CN" sz="1700" dirty="0">
                <a:solidFill>
                  <a:schemeClr val="bg1">
                    <a:lumMod val="50000"/>
                  </a:schemeClr>
                </a:solidFill>
                <a:latin typeface="Arial" pitchFamily="34" charset="0"/>
                <a:ea typeface="微软雅黑" pitchFamily="34" charset="-122"/>
              </a:rPr>
              <a:t>JSP</a:t>
            </a:r>
            <a:r>
              <a:rPr lang="zh-CN" altLang="en-US" sz="1700" dirty="0">
                <a:solidFill>
                  <a:schemeClr val="bg1">
                    <a:lumMod val="50000"/>
                  </a:schemeClr>
                </a:solidFill>
                <a:latin typeface="Arial" pitchFamily="34" charset="0"/>
                <a:ea typeface="微软雅黑" pitchFamily="34" charset="-122"/>
              </a:rPr>
              <a:t>是开发基于</a:t>
            </a:r>
            <a:r>
              <a:rPr lang="en-US" altLang="zh-CN" sz="1700" dirty="0">
                <a:solidFill>
                  <a:schemeClr val="bg1">
                    <a:lumMod val="50000"/>
                  </a:schemeClr>
                </a:solidFill>
                <a:latin typeface="Arial" pitchFamily="34" charset="0"/>
                <a:ea typeface="微软雅黑" pitchFamily="34" charset="-122"/>
              </a:rPr>
              <a:t>Web</a:t>
            </a:r>
            <a:r>
              <a:rPr lang="zh-CN" altLang="en-US" sz="1700" dirty="0">
                <a:solidFill>
                  <a:schemeClr val="bg1">
                    <a:lumMod val="50000"/>
                  </a:schemeClr>
                </a:solidFill>
                <a:latin typeface="Arial" pitchFamily="34" charset="0"/>
                <a:ea typeface="微软雅黑" pitchFamily="34" charset="-122"/>
              </a:rPr>
              <a:t>应用程序的技术解决方案，在性能和开发效率上已趋于成熟，把</a:t>
            </a:r>
            <a:r>
              <a:rPr lang="en-US" altLang="zh-CN" sz="1700" dirty="0">
                <a:solidFill>
                  <a:schemeClr val="bg1">
                    <a:lumMod val="50000"/>
                  </a:schemeClr>
                </a:solidFill>
                <a:latin typeface="Arial" pitchFamily="34" charset="0"/>
                <a:ea typeface="微软雅黑" pitchFamily="34" charset="-122"/>
              </a:rPr>
              <a:t>JSP</a:t>
            </a:r>
            <a:r>
              <a:rPr lang="zh-CN" altLang="en-US" sz="1700" dirty="0">
                <a:solidFill>
                  <a:schemeClr val="bg1">
                    <a:lumMod val="50000"/>
                  </a:schemeClr>
                </a:solidFill>
                <a:latin typeface="Arial" pitchFamily="34" charset="0"/>
                <a:ea typeface="微软雅黑" pitchFamily="34" charset="-122"/>
              </a:rPr>
              <a:t>作为开发平台可很好的完成系统设计目标。</a:t>
            </a:r>
          </a:p>
        </p:txBody>
      </p:sp>
      <p:grpSp>
        <p:nvGrpSpPr>
          <p:cNvPr id="43" name="组合 42"/>
          <p:cNvGrpSpPr/>
          <p:nvPr/>
        </p:nvGrpSpPr>
        <p:grpSpPr>
          <a:xfrm>
            <a:off x="11371719" y="6308726"/>
            <a:ext cx="826631" cy="549275"/>
            <a:chOff x="9868845" y="-64101"/>
            <a:chExt cx="826630" cy="549275"/>
          </a:xfrm>
        </p:grpSpPr>
        <p:sp>
          <p:nvSpPr>
            <p:cNvPr id="44" name="矩形 43"/>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952182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barn(inVertical)">
                                      <p:cBhvr>
                                        <p:cTn id="7" dur="500"/>
                                        <p:tgtEl>
                                          <p:spTgt spid="30">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800"/>
                                        <p:tgtEl>
                                          <p:spTgt spid="35"/>
                                        </p:tgtEl>
                                      </p:cBhvr>
                                    </p:animEffect>
                                  </p:childTnLst>
                                </p:cTn>
                              </p:par>
                            </p:childTnLst>
                          </p:cTn>
                        </p:par>
                        <p:par>
                          <p:cTn id="12" fill="hold">
                            <p:stCondLst>
                              <p:cond delay="1550"/>
                            </p:stCondLst>
                            <p:childTnLst>
                              <p:par>
                                <p:cTn id="13" presetID="2" presetClass="entr" presetSubtype="2"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1+#ppt_w/2"/>
                                          </p:val>
                                        </p:tav>
                                        <p:tav tm="100000">
                                          <p:val>
                                            <p:strVal val="#ppt_x"/>
                                          </p:val>
                                        </p:tav>
                                      </p:tavLst>
                                    </p:anim>
                                    <p:anim calcmode="lin" valueType="num">
                                      <p:cBhvr additive="base">
                                        <p:cTn id="16" dur="1000" fill="hold"/>
                                        <p:tgtEl>
                                          <p:spTgt spid="9"/>
                                        </p:tgtEl>
                                        <p:attrNameLst>
                                          <p:attrName>ppt_y</p:attrName>
                                        </p:attrNameLst>
                                      </p:cBhvr>
                                      <p:tavLst>
                                        <p:tav tm="0">
                                          <p:val>
                                            <p:strVal val="#ppt_y"/>
                                          </p:val>
                                        </p:tav>
                                        <p:tav tm="100000">
                                          <p:val>
                                            <p:strVal val="#ppt_y"/>
                                          </p:val>
                                        </p:tav>
                                      </p:tavLst>
                                    </p:anim>
                                  </p:childTnLst>
                                </p:cTn>
                              </p:par>
                            </p:childTnLst>
                          </p:cTn>
                        </p:par>
                        <p:par>
                          <p:cTn id="17" fill="hold">
                            <p:stCondLst>
                              <p:cond delay="2550"/>
                            </p:stCondLst>
                            <p:childTnLst>
                              <p:par>
                                <p:cTn id="18" presetID="16" presetClass="entr" presetSubtype="21"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arn(inVertical)">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inVertic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barn(inVertical)">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5" grpId="0"/>
      <p:bldP spid="16" grpId="0"/>
      <p:bldP spid="17" grpId="0"/>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956929" y="1989634"/>
            <a:ext cx="8670638" cy="1754326"/>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a:solidFill>
                  <a:prstClr val="black">
                    <a:lumMod val="75000"/>
                    <a:lumOff val="25000"/>
                  </a:prstClr>
                </a:solidFill>
                <a:latin typeface="微软雅黑" panose="020B0503020204020204" pitchFamily="34" charset="-122"/>
              </a:rPr>
              <a:t>旨在</a:t>
            </a:r>
            <a:r>
              <a:rPr lang="zh-CN" altLang="en-US" dirty="0" smtClean="0">
                <a:solidFill>
                  <a:prstClr val="black">
                    <a:lumMod val="75000"/>
                    <a:lumOff val="25000"/>
                  </a:prstClr>
                </a:solidFill>
                <a:latin typeface="微软雅黑" panose="020B0503020204020204" pitchFamily="34" charset="-122"/>
              </a:rPr>
              <a:t>提高实验室工作效率</a:t>
            </a:r>
            <a:endParaRPr lang="en-US" altLang="zh-CN" dirty="0">
              <a:solidFill>
                <a:prstClr val="black">
                  <a:lumMod val="75000"/>
                  <a:lumOff val="25000"/>
                </a:prstClr>
              </a:solidFill>
              <a:latin typeface="微软雅黑" panose="020B0503020204020204" pitchFamily="34" charset="-122"/>
            </a:endParaRPr>
          </a:p>
          <a:p>
            <a:pPr>
              <a:defRPr/>
            </a:pPr>
            <a:r>
              <a:rPr lang="zh-CN" altLang="en-US" sz="1700" dirty="0">
                <a:solidFill>
                  <a:schemeClr val="bg1">
                    <a:lumMod val="50000"/>
                  </a:schemeClr>
                </a:solidFill>
                <a:latin typeface="Arial" pitchFamily="34" charset="0"/>
                <a:ea typeface="微软雅黑" pitchFamily="34" charset="-122"/>
              </a:rPr>
              <a:t>计算机技术的不断发展以及计算机在日常工作中的广泛应用，熟练掌握计算机技术已成为独立学院各专业学生的必修课。因此高校除了要为学生安排大量的计算机理论课程外，还要为学生安排定量的软硬件上机课程，面对如此大的实验室排课及维护工作传统人工管理所造成的效率低下、管理混乱等诸多问题便暴露出来。</a:t>
            </a:r>
            <a:endParaRPr lang="en-US" altLang="zh-CN" sz="1700" dirty="0">
              <a:solidFill>
                <a:schemeClr val="bg1">
                  <a:lumMod val="50000"/>
                </a:schemeClr>
              </a:solidFill>
              <a:latin typeface="Arial" pitchFamily="34" charset="0"/>
              <a:ea typeface="微软雅黑" pitchFamily="34" charset="-122"/>
            </a:endParaRPr>
          </a:p>
        </p:txBody>
      </p:sp>
      <p:sp>
        <p:nvSpPr>
          <p:cNvPr id="18" name="TextBox 17"/>
          <p:cNvSpPr txBox="1"/>
          <p:nvPr/>
        </p:nvSpPr>
        <p:spPr>
          <a:xfrm>
            <a:off x="966455" y="3786426"/>
            <a:ext cx="8661112" cy="1754326"/>
          </a:xfrm>
          <a:prstGeom prst="rect">
            <a:avLst/>
          </a:prstGeom>
          <a:noFill/>
        </p:spPr>
        <p:txBody>
          <a:bodyPr wrap="square" rtlCol="0">
            <a:spAutoFit/>
          </a:bodyPr>
          <a:lstStyle/>
          <a:p>
            <a:pPr marL="342900" indent="-342900" defTabSz="914400">
              <a:lnSpc>
                <a:spcPct val="150000"/>
              </a:lnSpc>
              <a:buClr>
                <a:srgbClr val="005499"/>
              </a:buClr>
              <a:buFont typeface="Wingdings" panose="05000000000000000000" pitchFamily="2" charset="2"/>
              <a:buChar char="l"/>
            </a:pPr>
            <a:r>
              <a:rPr lang="zh-CN" altLang="en-US" dirty="0" smtClean="0">
                <a:solidFill>
                  <a:prstClr val="black">
                    <a:lumMod val="75000"/>
                    <a:lumOff val="25000"/>
                  </a:prstClr>
                </a:solidFill>
                <a:latin typeface="微软雅黑" panose="020B0503020204020204" pitchFamily="34" charset="-122"/>
              </a:rPr>
              <a:t>成功实现在线管理和访问</a:t>
            </a:r>
            <a:endParaRPr lang="en-US" altLang="zh-CN" dirty="0">
              <a:solidFill>
                <a:prstClr val="black">
                  <a:lumMod val="75000"/>
                  <a:lumOff val="25000"/>
                </a:prstClr>
              </a:solidFill>
              <a:latin typeface="微软雅黑" panose="020B0503020204020204" pitchFamily="34" charset="-122"/>
            </a:endParaRPr>
          </a:p>
          <a:p>
            <a:pPr>
              <a:defRPr/>
            </a:pPr>
            <a:r>
              <a:rPr lang="zh-CN" altLang="en-US" sz="1700" dirty="0">
                <a:solidFill>
                  <a:schemeClr val="bg1">
                    <a:lumMod val="50000"/>
                  </a:schemeClr>
                </a:solidFill>
                <a:latin typeface="Arial" pitchFamily="34" charset="0"/>
                <a:ea typeface="微软雅黑" pitchFamily="34" charset="-122"/>
              </a:rPr>
              <a:t>基于</a:t>
            </a:r>
            <a:r>
              <a:rPr lang="en-US" altLang="zh-CN" sz="1700" dirty="0">
                <a:solidFill>
                  <a:schemeClr val="bg1">
                    <a:lumMod val="50000"/>
                  </a:schemeClr>
                </a:solidFill>
                <a:latin typeface="Arial" pitchFamily="34" charset="0"/>
                <a:ea typeface="微软雅黑" pitchFamily="34" charset="-122"/>
              </a:rPr>
              <a:t>B/S</a:t>
            </a:r>
            <a:r>
              <a:rPr lang="zh-CN" altLang="en-US" sz="1700" dirty="0">
                <a:solidFill>
                  <a:schemeClr val="bg1">
                    <a:lumMod val="50000"/>
                  </a:schemeClr>
                </a:solidFill>
                <a:latin typeface="Arial" pitchFamily="34" charset="0"/>
                <a:ea typeface="微软雅黑" pitchFamily="34" charset="-122"/>
              </a:rPr>
              <a:t>方式的开放实验管理系统是基于网络环境实现独立学院实验室开放管理的支撑系统。整个系统将从符合界面友好、操作简便、安全实用的要求出发，对实验教学管理与实验设备管理两大功能模块进行开发。最终实现实验室管理员、学生、教师等用户对实验室资源的在线管理和访问。</a:t>
            </a:r>
          </a:p>
        </p:txBody>
      </p:sp>
      <p:sp>
        <p:nvSpPr>
          <p:cNvPr id="19" name="矩形 18"/>
          <p:cNvSpPr/>
          <p:nvPr/>
        </p:nvSpPr>
        <p:spPr>
          <a:xfrm>
            <a:off x="945427" y="1312983"/>
            <a:ext cx="1620957" cy="543290"/>
          </a:xfrm>
          <a:prstGeom prst="rect">
            <a:avLst/>
          </a:prstGeom>
        </p:spPr>
        <p:txBody>
          <a:bodyPr wrap="none">
            <a:spAutoFit/>
          </a:bodyPr>
          <a:lstStyle/>
          <a:p>
            <a:pPr defTabSz="914400">
              <a:lnSpc>
                <a:spcPts val="3800"/>
              </a:lnSpc>
            </a:pPr>
            <a:r>
              <a:rPr lang="zh-CN" altLang="en-US" sz="2800" b="1" dirty="0">
                <a:solidFill>
                  <a:srgbClr val="005499"/>
                </a:solidFill>
                <a:latin typeface="微软雅黑" panose="020B0503020204020204" pitchFamily="34" charset="-122"/>
              </a:rPr>
              <a:t>研究</a:t>
            </a:r>
            <a:r>
              <a:rPr lang="zh-CN" altLang="en-US" sz="2800" b="1" dirty="0" smtClean="0">
                <a:solidFill>
                  <a:srgbClr val="005499"/>
                </a:solidFill>
                <a:latin typeface="微软雅黑" panose="020B0503020204020204" pitchFamily="34" charset="-122"/>
              </a:rPr>
              <a:t>意义</a:t>
            </a:r>
            <a:endParaRPr lang="zh-CN" altLang="en-US" sz="2800" b="1" dirty="0">
              <a:solidFill>
                <a:srgbClr val="005499"/>
              </a:solidFill>
              <a:latin typeface="微软雅黑" panose="020B0503020204020204" pitchFamily="34" charset="-122"/>
            </a:endParaRPr>
          </a:p>
        </p:txBody>
      </p:sp>
      <p:cxnSp>
        <p:nvCxnSpPr>
          <p:cNvPr id="21" name="直接连接符 20"/>
          <p:cNvCxnSpPr/>
          <p:nvPr/>
        </p:nvCxnSpPr>
        <p:spPr>
          <a:xfrm>
            <a:off x="0" y="796238"/>
            <a:ext cx="12245536"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20" name="同侧圆角矩形 19"/>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grpSp>
        <p:nvGrpSpPr>
          <p:cNvPr id="31" name="组合 30"/>
          <p:cNvGrpSpPr/>
          <p:nvPr/>
        </p:nvGrpSpPr>
        <p:grpSpPr>
          <a:xfrm>
            <a:off x="3803494" y="289682"/>
            <a:ext cx="2160239" cy="400110"/>
            <a:chOff x="2693556" y="520253"/>
            <a:chExt cx="2160237" cy="400110"/>
          </a:xfrm>
        </p:grpSpPr>
        <p:sp>
          <p:nvSpPr>
            <p:cNvPr id="32" name="TextBox 31"/>
            <p:cNvSpPr txBox="1"/>
            <p:nvPr/>
          </p:nvSpPr>
          <p:spPr>
            <a:xfrm>
              <a:off x="2816624" y="520253"/>
              <a:ext cx="203716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smtClean="0">
                  <a:solidFill>
                    <a:srgbClr val="005499"/>
                  </a:solidFill>
                  <a:latin typeface="微软雅黑" panose="020B0503020204020204" pitchFamily="34" charset="-122"/>
                </a:rPr>
                <a:t>背景及</a:t>
              </a:r>
              <a:r>
                <a:rPr lang="zh-CN" altLang="en-US" sz="2000" b="1" dirty="0">
                  <a:solidFill>
                    <a:srgbClr val="005499"/>
                  </a:solidFill>
                  <a:latin typeface="微软雅黑" panose="020B0503020204020204" pitchFamily="34" charset="-122"/>
                </a:rPr>
                <a:t>意义</a:t>
              </a:r>
            </a:p>
          </p:txBody>
        </p:sp>
        <p:sp>
          <p:nvSpPr>
            <p:cNvPr id="33" name="直角三角形 32"/>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34" name="TextBox 33"/>
          <p:cNvSpPr txBox="1"/>
          <p:nvPr/>
        </p:nvSpPr>
        <p:spPr>
          <a:xfrm>
            <a:off x="5608768" y="300598"/>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技术</a:t>
            </a:r>
            <a:r>
              <a:rPr lang="zh-CN" altLang="en-US" sz="2000" dirty="0" smtClean="0">
                <a:solidFill>
                  <a:srgbClr val="005499"/>
                </a:solidFill>
                <a:latin typeface="微软雅黑" panose="020B0503020204020204" pitchFamily="34" charset="-122"/>
              </a:rPr>
              <a:t>路线及需求</a:t>
            </a:r>
            <a:endParaRPr lang="zh-CN" altLang="en-US" sz="2000" dirty="0">
              <a:solidFill>
                <a:srgbClr val="005499"/>
              </a:solidFill>
              <a:latin typeface="微软雅黑" panose="020B0503020204020204" pitchFamily="34" charset="-122"/>
            </a:endParaRPr>
          </a:p>
        </p:txBody>
      </p:sp>
      <p:sp>
        <p:nvSpPr>
          <p:cNvPr id="35" name="TextBox 34"/>
          <p:cNvSpPr txBox="1"/>
          <p:nvPr/>
        </p:nvSpPr>
        <p:spPr>
          <a:xfrm>
            <a:off x="7667816" y="314771"/>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grpSp>
        <p:nvGrpSpPr>
          <p:cNvPr id="36" name="组合 35"/>
          <p:cNvGrpSpPr/>
          <p:nvPr/>
        </p:nvGrpSpPr>
        <p:grpSpPr>
          <a:xfrm>
            <a:off x="266527" y="144468"/>
            <a:ext cx="3000297" cy="556240"/>
            <a:chOff x="662125" y="-568168"/>
            <a:chExt cx="2848079" cy="545249"/>
          </a:xfrm>
        </p:grpSpPr>
        <p:pic>
          <p:nvPicPr>
            <p:cNvPr id="37" name="图片 3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38"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9" name="TextBox 38"/>
          <p:cNvSpPr txBox="1"/>
          <p:nvPr/>
        </p:nvSpPr>
        <p:spPr>
          <a:xfrm>
            <a:off x="9157138" y="300598"/>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实现与测试</a:t>
            </a:r>
            <a:endParaRPr lang="zh-CN" altLang="en-US" sz="2000" dirty="0">
              <a:solidFill>
                <a:srgbClr val="005499"/>
              </a:solidFill>
              <a:latin typeface="微软雅黑" panose="020B0503020204020204" pitchFamily="34" charset="-122"/>
            </a:endParaRPr>
          </a:p>
        </p:txBody>
      </p:sp>
      <p:sp>
        <p:nvSpPr>
          <p:cNvPr id="40" name="TextBox 39"/>
          <p:cNvSpPr txBox="1"/>
          <p:nvPr/>
        </p:nvSpPr>
        <p:spPr>
          <a:xfrm>
            <a:off x="10669740" y="314771"/>
            <a:ext cx="1575796"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成果与展望</a:t>
            </a:r>
            <a:endParaRPr lang="zh-CN" altLang="en-US" sz="2000" dirty="0">
              <a:solidFill>
                <a:srgbClr val="005499"/>
              </a:solidFill>
              <a:latin typeface="微软雅黑" panose="020B0503020204020204" pitchFamily="34" charset="-122"/>
            </a:endParaRPr>
          </a:p>
        </p:txBody>
      </p:sp>
      <p:grpSp>
        <p:nvGrpSpPr>
          <p:cNvPr id="17" name="组合 16"/>
          <p:cNvGrpSpPr/>
          <p:nvPr/>
        </p:nvGrpSpPr>
        <p:grpSpPr>
          <a:xfrm>
            <a:off x="11371719" y="6308726"/>
            <a:ext cx="826631" cy="549275"/>
            <a:chOff x="9868845" y="-64101"/>
            <a:chExt cx="826630" cy="549275"/>
          </a:xfrm>
        </p:grpSpPr>
        <p:sp>
          <p:nvSpPr>
            <p:cNvPr id="22" name="矩形 21"/>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80567280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V="1">
            <a:off x="7551" y="2847439"/>
            <a:ext cx="12198350" cy="45719"/>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53168" y="1909678"/>
            <a:ext cx="1966959" cy="1966959"/>
          </a:xfrm>
          <a:prstGeom prst="ellipse">
            <a:avLst/>
          </a:prstGeom>
          <a:blipFill>
            <a:blip r:embed="rId3"/>
            <a:stretch>
              <a:fillRect/>
            </a:stretch>
          </a:blipFill>
          <a:ln w="38100">
            <a:solidFill>
              <a:srgbClr val="005499"/>
            </a:solidFill>
          </a:ln>
          <a:effectLst>
            <a:outerShdw blurRad="63500" sx="105000" sy="105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微软雅黑" panose="020B0503020204020204" pitchFamily="34" charset="-122"/>
              <a:ea typeface="微软雅黑" panose="020B0503020204020204" pitchFamily="34" charset="-122"/>
            </a:endParaRPr>
          </a:p>
        </p:txBody>
      </p:sp>
      <p:sp>
        <p:nvSpPr>
          <p:cNvPr id="4" name="TextBox 3"/>
          <p:cNvSpPr txBox="1"/>
          <p:nvPr/>
        </p:nvSpPr>
        <p:spPr>
          <a:xfrm>
            <a:off x="4010943" y="2060848"/>
            <a:ext cx="5112568" cy="707886"/>
          </a:xfrm>
          <a:prstGeom prst="rect">
            <a:avLst/>
          </a:prstGeom>
          <a:noFill/>
        </p:spPr>
        <p:txBody>
          <a:bodyPr wrap="square" rtlCol="0">
            <a:spAutoFit/>
          </a:bodyPr>
          <a:lstStyle/>
          <a:p>
            <a:r>
              <a:rPr lang="zh-CN" altLang="en-US" sz="4000" b="1" dirty="0">
                <a:solidFill>
                  <a:srgbClr val="005499"/>
                </a:solidFill>
                <a:latin typeface="微软雅黑" panose="020B0503020204020204" pitchFamily="34" charset="-122"/>
                <a:ea typeface="微软雅黑" panose="020B0503020204020204" pitchFamily="34" charset="-122"/>
              </a:rPr>
              <a:t>技术</a:t>
            </a:r>
            <a:r>
              <a:rPr lang="zh-CN" altLang="en-US" sz="4000" b="1" dirty="0" smtClean="0">
                <a:solidFill>
                  <a:srgbClr val="005499"/>
                </a:solidFill>
                <a:latin typeface="微软雅黑" panose="020B0503020204020204" pitchFamily="34" charset="-122"/>
                <a:ea typeface="微软雅黑" panose="020B0503020204020204" pitchFamily="34" charset="-122"/>
              </a:rPr>
              <a:t>路线及需求</a:t>
            </a:r>
            <a:endParaRPr lang="zh-CN" altLang="en-US" sz="4000" b="1" dirty="0">
              <a:solidFill>
                <a:srgbClr val="005499"/>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4803031" y="2971591"/>
            <a:ext cx="3672408" cy="1554272"/>
          </a:xfrm>
          <a:prstGeom prst="rect">
            <a:avLst/>
          </a:prstGeom>
          <a:noFill/>
        </p:spPr>
        <p:txBody>
          <a:bodyPr wrap="square" rtlCol="0">
            <a:spAutoFit/>
          </a:bodyPr>
          <a:lstStyle/>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技术路线</a:t>
            </a:r>
            <a:endParaRPr lang="en-US" altLang="zh-CN" dirty="0" smtClean="0">
              <a:solidFill>
                <a:srgbClr val="005499"/>
              </a:solidFill>
              <a:latin typeface="微软雅黑" panose="020B0503020204020204" pitchFamily="34" charset="-122"/>
              <a:ea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功能需求</a:t>
            </a:r>
            <a:endParaRPr lang="en-US" altLang="zh-CN" dirty="0" smtClean="0">
              <a:solidFill>
                <a:srgbClr val="005499"/>
              </a:solidFill>
              <a:latin typeface="微软雅黑" panose="020B0503020204020204" pitchFamily="34" charset="-122"/>
              <a:ea typeface="微软雅黑" panose="020B0503020204020204" pitchFamily="34" charset="-122"/>
            </a:endParaRPr>
          </a:p>
          <a:p>
            <a:pPr marL="342900" indent="-342900">
              <a:lnSpc>
                <a:spcPts val="3800"/>
              </a:lnSpc>
              <a:buFont typeface="Wingdings" panose="05000000000000000000" pitchFamily="2" charset="2"/>
              <a:buChar char="l"/>
            </a:pPr>
            <a:r>
              <a:rPr lang="zh-CN" altLang="en-US" dirty="0" smtClean="0">
                <a:solidFill>
                  <a:srgbClr val="005499"/>
                </a:solidFill>
                <a:latin typeface="微软雅黑" panose="020B0503020204020204" pitchFamily="34" charset="-122"/>
                <a:ea typeface="微软雅黑" panose="020B0503020204020204" pitchFamily="34" charset="-122"/>
              </a:rPr>
              <a:t>权限分析</a:t>
            </a:r>
            <a:endParaRPr lang="en-US" altLang="zh-CN" sz="2400" dirty="0" smtClean="0">
              <a:solidFill>
                <a:srgbClr val="005499"/>
              </a:solidFill>
              <a:latin typeface="微软雅黑" panose="020B0503020204020204" pitchFamily="34" charset="-122"/>
              <a:ea typeface="微软雅黑" panose="020B0503020204020204" pitchFamily="34" charset="-122"/>
            </a:endParaRPr>
          </a:p>
        </p:txBody>
      </p:sp>
      <p:sp>
        <p:nvSpPr>
          <p:cNvPr id="6" name="同侧圆角矩形 5"/>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0180694"/>
      </p:ext>
    </p:extLst>
  </p:cSld>
  <p:clrMapOvr>
    <a:masterClrMapping/>
  </p:clrMapOvr>
  <p:transition spd="slow">
    <p:pull/>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effectLst>
                <a:outerShdw blurRad="63500" sx="102000" sy="102000" algn="ctr" rotWithShape="0">
                  <a:prstClr val="black">
                    <a:alpha val="40000"/>
                  </a:prstClr>
                </a:outerShdw>
              </a:effectLst>
              <a:latin typeface="微软雅黑" panose="020B0503020204020204" pitchFamily="34" charset="-122"/>
              <a:ea typeface="微软雅黑" panose="020B0503020204020204" pitchFamily="34" charset="-122"/>
            </a:endParaRPr>
          </a:p>
        </p:txBody>
      </p:sp>
      <p:grpSp>
        <p:nvGrpSpPr>
          <p:cNvPr id="13" name="组合 12"/>
          <p:cNvGrpSpPr/>
          <p:nvPr/>
        </p:nvGrpSpPr>
        <p:grpSpPr>
          <a:xfrm>
            <a:off x="5350292" y="317860"/>
            <a:ext cx="2160239" cy="400110"/>
            <a:chOff x="2693556" y="520253"/>
            <a:chExt cx="2160237" cy="400110"/>
          </a:xfrm>
        </p:grpSpPr>
        <p:sp>
          <p:nvSpPr>
            <p:cNvPr id="16" name="TextBox 15"/>
            <p:cNvSpPr txBox="1"/>
            <p:nvPr/>
          </p:nvSpPr>
          <p:spPr>
            <a:xfrm>
              <a:off x="2816624" y="520253"/>
              <a:ext cx="203716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技术路线及需求</a:t>
              </a:r>
            </a:p>
          </p:txBody>
        </p:sp>
        <p:sp>
          <p:nvSpPr>
            <p:cNvPr id="21" name="直角三角形 20"/>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TextBox 21"/>
          <p:cNvSpPr txBox="1"/>
          <p:nvPr/>
        </p:nvSpPr>
        <p:spPr>
          <a:xfrm>
            <a:off x="3622100" y="323247"/>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grpSp>
        <p:nvGrpSpPr>
          <p:cNvPr id="24" name="组合 23"/>
          <p:cNvGrpSpPr/>
          <p:nvPr/>
        </p:nvGrpSpPr>
        <p:grpSpPr>
          <a:xfrm>
            <a:off x="227276" y="138486"/>
            <a:ext cx="3000297" cy="556240"/>
            <a:chOff x="662125" y="-568168"/>
            <a:chExt cx="2848079" cy="545249"/>
          </a:xfrm>
        </p:grpSpPr>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26"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Box 26"/>
          <p:cNvSpPr txBox="1"/>
          <p:nvPr/>
        </p:nvSpPr>
        <p:spPr>
          <a:xfrm>
            <a:off x="9185559" y="323247"/>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实现与测试</a:t>
            </a:r>
            <a:endParaRPr lang="zh-CN" altLang="en-US" sz="2000" dirty="0">
              <a:solidFill>
                <a:srgbClr val="005499"/>
              </a:solidFill>
              <a:latin typeface="微软雅黑" panose="020B0503020204020204" pitchFamily="34" charset="-122"/>
            </a:endParaRPr>
          </a:p>
        </p:txBody>
      </p:sp>
      <p:sp>
        <p:nvSpPr>
          <p:cNvPr id="28" name="TextBox 27"/>
          <p:cNvSpPr txBox="1"/>
          <p:nvPr/>
        </p:nvSpPr>
        <p:spPr>
          <a:xfrm>
            <a:off x="10640937" y="329110"/>
            <a:ext cx="1575796"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成果与展望</a:t>
            </a:r>
            <a:endParaRPr lang="zh-CN" altLang="en-US" sz="2000" dirty="0">
              <a:solidFill>
                <a:srgbClr val="005499"/>
              </a:solidFill>
              <a:latin typeface="微软雅黑" panose="020B0503020204020204" pitchFamily="34" charset="-122"/>
            </a:endParaRPr>
          </a:p>
        </p:txBody>
      </p:sp>
      <p:sp>
        <p:nvSpPr>
          <p:cNvPr id="53" name="Rectangle 66"/>
          <p:cNvSpPr>
            <a:spLocks noChangeArrowheads="1"/>
          </p:cNvSpPr>
          <p:nvPr/>
        </p:nvSpPr>
        <p:spPr bwMode="auto">
          <a:xfrm>
            <a:off x="4997566" y="1563138"/>
            <a:ext cx="6925866" cy="738664"/>
          </a:xfrm>
          <a:prstGeom prst="rect">
            <a:avLst/>
          </a:prstGeom>
          <a:noFill/>
          <a:ln>
            <a:noFill/>
          </a:ln>
          <a:extLst/>
        </p:spPr>
        <p:txBody>
          <a:bodyPr wrap="square" lIns="0" tIns="0" rIns="0" bIns="0">
            <a:spAutoFit/>
          </a:bodyPr>
          <a:lstStyle/>
          <a:p>
            <a:r>
              <a:rPr lang="zh-CN" altLang="en-US" sz="1600" dirty="0">
                <a:solidFill>
                  <a:schemeClr val="bg1">
                    <a:lumMod val="50000"/>
                  </a:schemeClr>
                </a:solidFill>
                <a:latin typeface="Arial" pitchFamily="34" charset="0"/>
                <a:ea typeface="微软雅黑" pitchFamily="34" charset="-122"/>
              </a:rPr>
              <a:t>选择一个好的编程语言十分的重要，之所以选择</a:t>
            </a:r>
            <a:r>
              <a:rPr lang="en-US" altLang="zh-CN" sz="1600" dirty="0" smtClean="0">
                <a:solidFill>
                  <a:schemeClr val="bg1">
                    <a:lumMod val="50000"/>
                  </a:schemeClr>
                </a:solidFill>
                <a:latin typeface="Arial" pitchFamily="34" charset="0"/>
                <a:ea typeface="微软雅黑" pitchFamily="34" charset="-122"/>
              </a:rPr>
              <a:t>java</a:t>
            </a:r>
            <a:r>
              <a:rPr lang="zh-CN" altLang="en-US" sz="1600" dirty="0" smtClean="0">
                <a:solidFill>
                  <a:schemeClr val="bg1">
                    <a:lumMod val="50000"/>
                  </a:schemeClr>
                </a:solidFill>
                <a:latin typeface="Arial" pitchFamily="34" charset="0"/>
                <a:ea typeface="微软雅黑" pitchFamily="34" charset="-122"/>
              </a:rPr>
              <a:t>是</a:t>
            </a:r>
            <a:r>
              <a:rPr lang="zh-CN" altLang="en-US" sz="1600" dirty="0">
                <a:solidFill>
                  <a:schemeClr val="bg1">
                    <a:lumMod val="50000"/>
                  </a:schemeClr>
                </a:solidFill>
                <a:latin typeface="Arial" pitchFamily="34" charset="0"/>
                <a:ea typeface="微软雅黑" pitchFamily="34" charset="-122"/>
              </a:rPr>
              <a:t>因为在它强大的面向对象功能，跨平台</a:t>
            </a:r>
            <a:r>
              <a:rPr lang="zh-CN" altLang="en-US" sz="1600" dirty="0" smtClean="0">
                <a:solidFill>
                  <a:schemeClr val="bg1">
                    <a:lumMod val="50000"/>
                  </a:schemeClr>
                </a:solidFill>
                <a:latin typeface="Arial" pitchFamily="34" charset="0"/>
                <a:ea typeface="微软雅黑" pitchFamily="34" charset="-122"/>
              </a:rPr>
              <a:t>使用 </a:t>
            </a:r>
            <a:r>
              <a:rPr lang="en-US" altLang="zh-CN" sz="1600" dirty="0" smtClean="0">
                <a:solidFill>
                  <a:schemeClr val="bg1">
                    <a:lumMod val="50000"/>
                  </a:schemeClr>
                </a:solidFill>
                <a:latin typeface="Arial" pitchFamily="34" charset="0"/>
                <a:ea typeface="微软雅黑" pitchFamily="34" charset="-122"/>
              </a:rPr>
              <a:t>, </a:t>
            </a:r>
            <a:r>
              <a:rPr lang="zh-CN" altLang="en-US" sz="1600" dirty="0" smtClean="0">
                <a:solidFill>
                  <a:schemeClr val="bg1">
                    <a:lumMod val="50000"/>
                  </a:schemeClr>
                </a:solidFill>
                <a:latin typeface="Arial" pitchFamily="34" charset="0"/>
                <a:ea typeface="微软雅黑" pitchFamily="34" charset="-122"/>
              </a:rPr>
              <a:t>使用</a:t>
            </a:r>
            <a:r>
              <a:rPr lang="zh-CN" altLang="en-US" sz="1600" dirty="0">
                <a:solidFill>
                  <a:schemeClr val="bg1">
                    <a:lumMod val="50000"/>
                  </a:schemeClr>
                </a:solidFill>
                <a:latin typeface="Arial" pitchFamily="34" charset="0"/>
                <a:ea typeface="微软雅黑" pitchFamily="34" charset="-122"/>
              </a:rPr>
              <a:t>它能够轻松的将界面显示和业务逻辑</a:t>
            </a:r>
            <a:r>
              <a:rPr lang="zh-CN" altLang="en-US" sz="1600" dirty="0" smtClean="0">
                <a:solidFill>
                  <a:schemeClr val="bg1">
                    <a:lumMod val="50000"/>
                  </a:schemeClr>
                </a:solidFill>
                <a:latin typeface="Arial" pitchFamily="34" charset="0"/>
                <a:ea typeface="微软雅黑" pitchFamily="34" charset="-122"/>
              </a:rPr>
              <a:t>分开 </a:t>
            </a:r>
            <a:r>
              <a:rPr lang="en-US" altLang="zh-CN" sz="1600" dirty="0" smtClean="0">
                <a:solidFill>
                  <a:schemeClr val="bg1">
                    <a:lumMod val="50000"/>
                  </a:schemeClr>
                </a:solidFill>
                <a:latin typeface="Arial" pitchFamily="34" charset="0"/>
                <a:ea typeface="微软雅黑" pitchFamily="34" charset="-122"/>
              </a:rPr>
              <a:t>, </a:t>
            </a:r>
            <a:r>
              <a:rPr lang="zh-CN" altLang="en-US" sz="1600" dirty="0" smtClean="0">
                <a:solidFill>
                  <a:schemeClr val="bg1">
                    <a:lumMod val="50000"/>
                  </a:schemeClr>
                </a:solidFill>
                <a:latin typeface="Arial" pitchFamily="34" charset="0"/>
                <a:ea typeface="微软雅黑" pitchFamily="34" charset="-122"/>
              </a:rPr>
              <a:t>我们</a:t>
            </a:r>
            <a:r>
              <a:rPr lang="zh-CN" altLang="en-US" sz="1600" dirty="0">
                <a:solidFill>
                  <a:schemeClr val="bg1">
                    <a:lumMod val="50000"/>
                  </a:schemeClr>
                </a:solidFill>
                <a:latin typeface="Arial" pitchFamily="34" charset="0"/>
                <a:ea typeface="微软雅黑" pitchFamily="34" charset="-122"/>
              </a:rPr>
              <a:t>可以简单的</a:t>
            </a:r>
            <a:r>
              <a:rPr lang="zh-CN" altLang="en-US" sz="1600" dirty="0" smtClean="0">
                <a:solidFill>
                  <a:schemeClr val="bg1">
                    <a:lumMod val="50000"/>
                  </a:schemeClr>
                </a:solidFill>
                <a:latin typeface="Arial" pitchFamily="34" charset="0"/>
                <a:ea typeface="微软雅黑" pitchFamily="34" charset="-122"/>
              </a:rPr>
              <a:t>使用</a:t>
            </a:r>
            <a:r>
              <a:rPr lang="en-US" altLang="zh-CN" sz="1600" dirty="0">
                <a:solidFill>
                  <a:schemeClr val="bg1">
                    <a:lumMod val="50000"/>
                  </a:schemeClr>
                </a:solidFill>
                <a:latin typeface="Arial" pitchFamily="34" charset="0"/>
                <a:ea typeface="微软雅黑" pitchFamily="34" charset="-122"/>
              </a:rPr>
              <a:t>JSP</a:t>
            </a:r>
            <a:r>
              <a:rPr lang="zh-CN" altLang="en-US" sz="1600" dirty="0" smtClean="0">
                <a:solidFill>
                  <a:schemeClr val="bg1">
                    <a:lumMod val="50000"/>
                  </a:schemeClr>
                </a:solidFill>
                <a:latin typeface="Arial" pitchFamily="34" charset="0"/>
                <a:ea typeface="微软雅黑" pitchFamily="34" charset="-122"/>
              </a:rPr>
              <a:t>构造</a:t>
            </a:r>
            <a:r>
              <a:rPr lang="zh-CN" altLang="en-US" sz="1600" dirty="0">
                <a:solidFill>
                  <a:schemeClr val="bg1">
                    <a:lumMod val="50000"/>
                  </a:schemeClr>
                </a:solidFill>
                <a:latin typeface="Arial" pitchFamily="34" charset="0"/>
                <a:ea typeface="微软雅黑" pitchFamily="34" charset="-122"/>
              </a:rPr>
              <a:t>视图显示，而将业务逻辑处理交给</a:t>
            </a:r>
            <a:r>
              <a:rPr lang="en-US" altLang="zh-CN" sz="1600" dirty="0">
                <a:solidFill>
                  <a:schemeClr val="bg1">
                    <a:lumMod val="50000"/>
                  </a:schemeClr>
                </a:solidFill>
                <a:latin typeface="Arial" pitchFamily="34" charset="0"/>
                <a:ea typeface="微软雅黑" pitchFamily="34" charset="-122"/>
              </a:rPr>
              <a:t>JavaBean</a:t>
            </a:r>
            <a:r>
              <a:rPr lang="zh-CN" altLang="en-US" sz="1600" dirty="0">
                <a:solidFill>
                  <a:schemeClr val="bg1">
                    <a:lumMod val="50000"/>
                  </a:schemeClr>
                </a:solidFill>
                <a:latin typeface="Arial" pitchFamily="34" charset="0"/>
                <a:ea typeface="微软雅黑" pitchFamily="34" charset="-122"/>
              </a:rPr>
              <a:t>。</a:t>
            </a:r>
          </a:p>
        </p:txBody>
      </p:sp>
      <p:sp>
        <p:nvSpPr>
          <p:cNvPr id="55" name="Rectangle 66"/>
          <p:cNvSpPr>
            <a:spLocks noChangeArrowheads="1"/>
          </p:cNvSpPr>
          <p:nvPr/>
        </p:nvSpPr>
        <p:spPr bwMode="auto">
          <a:xfrm>
            <a:off x="4992416" y="2951436"/>
            <a:ext cx="6966931" cy="492443"/>
          </a:xfrm>
          <a:prstGeom prst="rect">
            <a:avLst/>
          </a:prstGeom>
          <a:noFill/>
          <a:ln>
            <a:noFill/>
          </a:ln>
          <a:extLst/>
        </p:spPr>
        <p:txBody>
          <a:bodyPr wrap="square" lIns="0" tIns="0" rIns="0" bIns="0">
            <a:spAutoFit/>
          </a:bodyPr>
          <a:lstStyle/>
          <a:p>
            <a:pPr>
              <a:defRPr/>
            </a:pPr>
            <a:r>
              <a:rPr lang="en-US" altLang="zh-CN" sz="1600" dirty="0" err="1" smtClean="0">
                <a:solidFill>
                  <a:schemeClr val="bg1">
                    <a:lumMod val="50000"/>
                  </a:schemeClr>
                </a:solidFill>
                <a:latin typeface="Arial" pitchFamily="34" charset="0"/>
                <a:ea typeface="微软雅黑" pitchFamily="34" charset="-122"/>
              </a:rPr>
              <a:t>MyEclipse</a:t>
            </a:r>
            <a:r>
              <a:rPr lang="zh-CN" altLang="en-US" sz="1600" dirty="0">
                <a:solidFill>
                  <a:schemeClr val="bg1">
                    <a:lumMod val="50000"/>
                  </a:schemeClr>
                </a:solidFill>
                <a:latin typeface="Arial" pitchFamily="34" charset="0"/>
                <a:ea typeface="微软雅黑" pitchFamily="34" charset="-122"/>
              </a:rPr>
              <a:t>作为</a:t>
            </a:r>
            <a:r>
              <a:rPr lang="zh-CN" altLang="en-US" sz="1600" dirty="0" smtClean="0">
                <a:solidFill>
                  <a:schemeClr val="bg1">
                    <a:lumMod val="50000"/>
                  </a:schemeClr>
                </a:solidFill>
                <a:latin typeface="Arial" pitchFamily="34" charset="0"/>
                <a:ea typeface="微软雅黑" pitchFamily="34" charset="-122"/>
              </a:rPr>
              <a:t>系统开发</a:t>
            </a:r>
            <a:r>
              <a:rPr lang="zh-CN" altLang="en-US" sz="1600" dirty="0">
                <a:solidFill>
                  <a:schemeClr val="bg1">
                    <a:lumMod val="50000"/>
                  </a:schemeClr>
                </a:solidFill>
                <a:latin typeface="Arial" pitchFamily="34" charset="0"/>
                <a:ea typeface="微软雅黑" pitchFamily="34" charset="-122"/>
              </a:rPr>
              <a:t>工具</a:t>
            </a:r>
            <a:r>
              <a:rPr lang="zh-CN" altLang="en-US" sz="1600" dirty="0" smtClean="0">
                <a:solidFill>
                  <a:schemeClr val="bg1">
                    <a:lumMod val="50000"/>
                  </a:schemeClr>
                </a:solidFill>
                <a:latin typeface="Arial" pitchFamily="34" charset="0"/>
                <a:ea typeface="微软雅黑" pitchFamily="34" charset="-122"/>
              </a:rPr>
              <a:t>，提供</a:t>
            </a:r>
            <a:r>
              <a:rPr lang="zh-CN" altLang="en-US" sz="1600" dirty="0">
                <a:solidFill>
                  <a:schemeClr val="bg1">
                    <a:lumMod val="50000"/>
                  </a:schemeClr>
                </a:solidFill>
                <a:latin typeface="Arial" pitchFamily="34" charset="0"/>
                <a:ea typeface="微软雅黑" pitchFamily="34" charset="-122"/>
              </a:rPr>
              <a:t>完善的指令控制语句、类</a:t>
            </a:r>
            <a:r>
              <a:rPr lang="zh-CN" altLang="en-US" sz="1600" dirty="0" smtClean="0">
                <a:solidFill>
                  <a:schemeClr val="bg1">
                    <a:lumMod val="50000"/>
                  </a:schemeClr>
                </a:solidFill>
                <a:latin typeface="Arial" pitchFamily="34" charset="0"/>
                <a:ea typeface="微软雅黑" pitchFamily="34" charset="-122"/>
              </a:rPr>
              <a:t>与对象的支持</a:t>
            </a:r>
            <a:endParaRPr lang="en-US" altLang="zh-CN" sz="1600" dirty="0" smtClean="0">
              <a:solidFill>
                <a:schemeClr val="bg1">
                  <a:lumMod val="50000"/>
                </a:schemeClr>
              </a:solidFill>
              <a:latin typeface="Arial" pitchFamily="34" charset="0"/>
              <a:ea typeface="微软雅黑" pitchFamily="34" charset="-122"/>
            </a:endParaRPr>
          </a:p>
          <a:p>
            <a:pPr>
              <a:defRPr/>
            </a:pPr>
            <a:r>
              <a:rPr lang="zh-CN" altLang="en-US" sz="1600" dirty="0" smtClean="0">
                <a:solidFill>
                  <a:schemeClr val="bg1">
                    <a:lumMod val="50000"/>
                  </a:schemeClr>
                </a:solidFill>
                <a:latin typeface="Arial" pitchFamily="34" charset="0"/>
                <a:ea typeface="微软雅黑" pitchFamily="34" charset="-122"/>
              </a:rPr>
              <a:t>及</a:t>
            </a:r>
            <a:r>
              <a:rPr lang="zh-CN" altLang="en-US" sz="1600" dirty="0">
                <a:solidFill>
                  <a:schemeClr val="bg1">
                    <a:lumMod val="50000"/>
                  </a:schemeClr>
                </a:solidFill>
                <a:latin typeface="Arial" pitchFamily="34" charset="0"/>
                <a:ea typeface="微软雅黑" pitchFamily="34" charset="-122"/>
              </a:rPr>
              <a:t>丰富的数据类型，给开发高性能系统</a:t>
            </a:r>
            <a:r>
              <a:rPr lang="zh-CN" altLang="en-US" sz="1600" dirty="0" smtClean="0">
                <a:solidFill>
                  <a:schemeClr val="bg1">
                    <a:lumMod val="50000"/>
                  </a:schemeClr>
                </a:solidFill>
                <a:latin typeface="Arial" pitchFamily="34" charset="0"/>
                <a:ea typeface="微软雅黑" pitchFamily="34" charset="-122"/>
              </a:rPr>
              <a:t>提供</a:t>
            </a:r>
            <a:r>
              <a:rPr lang="zh-CN" altLang="en-US" sz="1600" dirty="0">
                <a:solidFill>
                  <a:schemeClr val="bg1">
                    <a:lumMod val="50000"/>
                  </a:schemeClr>
                </a:solidFill>
                <a:latin typeface="Arial" pitchFamily="34" charset="0"/>
                <a:ea typeface="微软雅黑" pitchFamily="34" charset="-122"/>
              </a:rPr>
              <a:t>了</a:t>
            </a:r>
            <a:r>
              <a:rPr lang="zh-CN" altLang="en-US" sz="1600" dirty="0" smtClean="0">
                <a:solidFill>
                  <a:schemeClr val="bg1">
                    <a:lumMod val="50000"/>
                  </a:schemeClr>
                </a:solidFill>
                <a:latin typeface="Arial" pitchFamily="34" charset="0"/>
                <a:ea typeface="微软雅黑" pitchFamily="34" charset="-122"/>
              </a:rPr>
              <a:t>保障。</a:t>
            </a:r>
            <a:endParaRPr lang="zh-CN" altLang="zh-CN" sz="1600" dirty="0">
              <a:solidFill>
                <a:schemeClr val="bg1">
                  <a:lumMod val="50000"/>
                </a:schemeClr>
              </a:solidFill>
              <a:latin typeface="Arial" pitchFamily="34" charset="0"/>
              <a:ea typeface="微软雅黑" pitchFamily="34" charset="-122"/>
            </a:endParaRPr>
          </a:p>
        </p:txBody>
      </p:sp>
      <p:sp>
        <p:nvSpPr>
          <p:cNvPr id="61" name="Rectangle 66"/>
          <p:cNvSpPr>
            <a:spLocks noChangeArrowheads="1"/>
          </p:cNvSpPr>
          <p:nvPr/>
        </p:nvSpPr>
        <p:spPr bwMode="auto">
          <a:xfrm>
            <a:off x="4980303" y="4203455"/>
            <a:ext cx="6966931" cy="492443"/>
          </a:xfrm>
          <a:prstGeom prst="rect">
            <a:avLst/>
          </a:prstGeom>
          <a:noFill/>
          <a:ln>
            <a:noFill/>
          </a:ln>
          <a:extLst/>
        </p:spPr>
        <p:txBody>
          <a:bodyPr wrap="square" lIns="0" tIns="0" rIns="0" bIns="0">
            <a:spAutoFit/>
          </a:bodyPr>
          <a:lstStyle/>
          <a:p>
            <a:pPr algn="just">
              <a:defRPr/>
            </a:pPr>
            <a:r>
              <a:rPr lang="en-US" altLang="zh-CN" sz="1600" dirty="0">
                <a:solidFill>
                  <a:prstClr val="black">
                    <a:lumMod val="50000"/>
                    <a:lumOff val="50000"/>
                  </a:prstClr>
                </a:solidFill>
                <a:latin typeface="Arial" pitchFamily="34" charset="0"/>
                <a:ea typeface="微软雅黑" pitchFamily="34" charset="-122"/>
              </a:rPr>
              <a:t>MySQL</a:t>
            </a:r>
            <a:r>
              <a:rPr lang="zh-CN" altLang="en-US" sz="1600" dirty="0">
                <a:solidFill>
                  <a:prstClr val="black">
                    <a:lumMod val="50000"/>
                    <a:lumOff val="50000"/>
                  </a:prstClr>
                </a:solidFill>
                <a:latin typeface="Arial" pitchFamily="34" charset="0"/>
                <a:ea typeface="微软雅黑" pitchFamily="34" charset="-122"/>
              </a:rPr>
              <a:t>是一个</a:t>
            </a:r>
            <a:r>
              <a:rPr lang="zh-CN" altLang="en-US" sz="1600" dirty="0" smtClean="0">
                <a:solidFill>
                  <a:prstClr val="black">
                    <a:lumMod val="50000"/>
                    <a:lumOff val="50000"/>
                  </a:prstClr>
                </a:solidFill>
                <a:latin typeface="Arial" pitchFamily="34" charset="0"/>
                <a:ea typeface="微软雅黑" pitchFamily="34" charset="-122"/>
              </a:rPr>
              <a:t>开源的</a:t>
            </a:r>
            <a:r>
              <a:rPr lang="zh-CN" altLang="en-US" sz="1600" dirty="0">
                <a:solidFill>
                  <a:prstClr val="black">
                    <a:lumMod val="50000"/>
                    <a:lumOff val="50000"/>
                  </a:prstClr>
                </a:solidFill>
                <a:latin typeface="Arial" pitchFamily="34" charset="0"/>
                <a:ea typeface="微软雅黑" pitchFamily="34" charset="-122"/>
              </a:rPr>
              <a:t>小型关联式</a:t>
            </a:r>
            <a:r>
              <a:rPr lang="zh-CN" altLang="en-US" sz="1600" dirty="0" smtClean="0">
                <a:solidFill>
                  <a:prstClr val="black">
                    <a:lumMod val="50000"/>
                    <a:lumOff val="50000"/>
                  </a:prstClr>
                </a:solidFill>
                <a:latin typeface="Arial" pitchFamily="34" charset="0"/>
                <a:ea typeface="微软雅黑" pitchFamily="34" charset="-122"/>
              </a:rPr>
              <a:t>数据库系统，具有运行速度</a:t>
            </a:r>
            <a:r>
              <a:rPr lang="zh-CN" altLang="en-US" sz="1600" dirty="0">
                <a:solidFill>
                  <a:prstClr val="black">
                    <a:lumMod val="50000"/>
                    <a:lumOff val="50000"/>
                  </a:prstClr>
                </a:solidFill>
                <a:latin typeface="Arial" pitchFamily="34" charset="0"/>
                <a:ea typeface="微软雅黑" pitchFamily="34" charset="-122"/>
              </a:rPr>
              <a:t>快</a:t>
            </a:r>
            <a:r>
              <a:rPr lang="zh-CN" altLang="en-US" sz="1600" dirty="0" smtClean="0">
                <a:solidFill>
                  <a:prstClr val="black">
                    <a:lumMod val="50000"/>
                    <a:lumOff val="50000"/>
                  </a:prstClr>
                </a:solidFill>
                <a:latin typeface="Arial" pitchFamily="34" charset="0"/>
                <a:ea typeface="微软雅黑" pitchFamily="34" charset="-122"/>
              </a:rPr>
              <a:t>、稳定性</a:t>
            </a:r>
            <a:r>
              <a:rPr lang="zh-CN" altLang="en-US" sz="1600" dirty="0">
                <a:solidFill>
                  <a:prstClr val="black">
                    <a:lumMod val="50000"/>
                    <a:lumOff val="50000"/>
                  </a:prstClr>
                </a:solidFill>
                <a:latin typeface="Arial" pitchFamily="34" charset="0"/>
                <a:ea typeface="微软雅黑" pitchFamily="34" charset="-122"/>
              </a:rPr>
              <a:t>高、</a:t>
            </a:r>
            <a:r>
              <a:rPr lang="zh-CN" altLang="en-US" sz="1600" dirty="0" smtClean="0">
                <a:solidFill>
                  <a:prstClr val="black">
                    <a:lumMod val="50000"/>
                    <a:lumOff val="50000"/>
                  </a:prstClr>
                </a:solidFill>
                <a:latin typeface="Arial" pitchFamily="34" charset="0"/>
                <a:ea typeface="微软雅黑" pitchFamily="34" charset="-122"/>
              </a:rPr>
              <a:t>开发成本低等特点 </a:t>
            </a:r>
            <a:r>
              <a:rPr lang="en-US" altLang="zh-CN" sz="1600" dirty="0" smtClean="0">
                <a:solidFill>
                  <a:prstClr val="black">
                    <a:lumMod val="50000"/>
                    <a:lumOff val="50000"/>
                  </a:prstClr>
                </a:solidFill>
                <a:latin typeface="Arial" pitchFamily="34" charset="0"/>
                <a:ea typeface="微软雅黑" pitchFamily="34" charset="-122"/>
              </a:rPr>
              <a:t>, </a:t>
            </a:r>
            <a:r>
              <a:rPr lang="zh-CN" altLang="en-US" sz="1600" dirty="0" smtClean="0">
                <a:solidFill>
                  <a:prstClr val="black">
                    <a:lumMod val="50000"/>
                    <a:lumOff val="50000"/>
                  </a:prstClr>
                </a:solidFill>
                <a:latin typeface="Arial" pitchFamily="34" charset="0"/>
                <a:ea typeface="微软雅黑" pitchFamily="34" charset="-122"/>
              </a:rPr>
              <a:t>目前被广泛应用于</a:t>
            </a:r>
            <a:r>
              <a:rPr lang="en-US" altLang="zh-CN" sz="1600" dirty="0" smtClean="0">
                <a:solidFill>
                  <a:prstClr val="black">
                    <a:lumMod val="50000"/>
                    <a:lumOff val="50000"/>
                  </a:prstClr>
                </a:solidFill>
                <a:latin typeface="Arial" pitchFamily="34" charset="0"/>
                <a:ea typeface="微软雅黑" pitchFamily="34" charset="-122"/>
              </a:rPr>
              <a:t>Internet</a:t>
            </a:r>
            <a:r>
              <a:rPr lang="zh-CN" altLang="en-US" sz="1600" dirty="0">
                <a:solidFill>
                  <a:prstClr val="black">
                    <a:lumMod val="50000"/>
                    <a:lumOff val="50000"/>
                  </a:prstClr>
                </a:solidFill>
                <a:latin typeface="Arial" pitchFamily="34" charset="0"/>
                <a:ea typeface="微软雅黑" pitchFamily="34" charset="-122"/>
              </a:rPr>
              <a:t>上的中小型网站中</a:t>
            </a:r>
            <a:r>
              <a:rPr lang="zh-CN" altLang="en-US" sz="1600" dirty="0" smtClean="0">
                <a:solidFill>
                  <a:prstClr val="black">
                    <a:lumMod val="50000"/>
                    <a:lumOff val="50000"/>
                  </a:prstClr>
                </a:solidFill>
                <a:latin typeface="Arial" pitchFamily="34" charset="0"/>
                <a:ea typeface="微软雅黑" pitchFamily="34" charset="-122"/>
              </a:rPr>
              <a:t>。</a:t>
            </a:r>
            <a:endParaRPr lang="en-US" altLang="zh-CN" sz="1600" dirty="0" smtClean="0">
              <a:solidFill>
                <a:prstClr val="black">
                  <a:lumMod val="50000"/>
                  <a:lumOff val="50000"/>
                </a:prstClr>
              </a:solidFill>
              <a:latin typeface="Arial" pitchFamily="34" charset="0"/>
              <a:ea typeface="微软雅黑" pitchFamily="34" charset="-122"/>
            </a:endParaRPr>
          </a:p>
        </p:txBody>
      </p:sp>
      <p:sp>
        <p:nvSpPr>
          <p:cNvPr id="63" name="Rectangle 66"/>
          <p:cNvSpPr>
            <a:spLocks noChangeArrowheads="1"/>
          </p:cNvSpPr>
          <p:nvPr/>
        </p:nvSpPr>
        <p:spPr bwMode="auto">
          <a:xfrm>
            <a:off x="5033715" y="5378178"/>
            <a:ext cx="6941002" cy="523220"/>
          </a:xfrm>
          <a:prstGeom prst="rect">
            <a:avLst/>
          </a:prstGeom>
          <a:noFill/>
          <a:ln>
            <a:noFill/>
          </a:ln>
          <a:extLst/>
        </p:spPr>
        <p:txBody>
          <a:bodyPr wrap="square" lIns="0" tIns="0" rIns="0" bIns="0">
            <a:spAutoFit/>
          </a:bodyPr>
          <a:lstStyle/>
          <a:p>
            <a:pPr algn="just">
              <a:defRPr/>
            </a:pPr>
            <a:r>
              <a:rPr lang="en-US" altLang="zh-CN" sz="1700" dirty="0" smtClean="0">
                <a:solidFill>
                  <a:prstClr val="black">
                    <a:lumMod val="50000"/>
                    <a:lumOff val="50000"/>
                  </a:prstClr>
                </a:solidFill>
                <a:latin typeface="Arial" pitchFamily="34" charset="0"/>
                <a:ea typeface="微软雅黑" pitchFamily="34" charset="-122"/>
              </a:rPr>
              <a:t>Windows7</a:t>
            </a:r>
            <a:r>
              <a:rPr lang="zh-CN" altLang="en-US" sz="1700" dirty="0" smtClean="0">
                <a:solidFill>
                  <a:prstClr val="black">
                    <a:lumMod val="50000"/>
                    <a:lumOff val="50000"/>
                  </a:prstClr>
                </a:solidFill>
                <a:latin typeface="Arial" pitchFamily="34" charset="0"/>
                <a:ea typeface="微软雅黑" pitchFamily="34" charset="-122"/>
              </a:rPr>
              <a:t>系统是目前发展最成熟的计算机系统，对于开发软件的</a:t>
            </a:r>
            <a:r>
              <a:rPr lang="zh-CN" altLang="en-US" sz="1700" dirty="0">
                <a:solidFill>
                  <a:prstClr val="black">
                    <a:lumMod val="50000"/>
                    <a:lumOff val="50000"/>
                  </a:prstClr>
                </a:solidFill>
                <a:latin typeface="Arial" pitchFamily="34" charset="0"/>
                <a:ea typeface="微软雅黑" pitchFamily="34" charset="-122"/>
              </a:rPr>
              <a:t>兼容性、</a:t>
            </a:r>
            <a:endParaRPr lang="en-US" altLang="zh-CN" sz="1700" dirty="0" smtClean="0">
              <a:solidFill>
                <a:prstClr val="black">
                  <a:lumMod val="50000"/>
                  <a:lumOff val="50000"/>
                </a:prstClr>
              </a:solidFill>
              <a:latin typeface="Arial" pitchFamily="34" charset="0"/>
              <a:ea typeface="微软雅黑" pitchFamily="34" charset="-122"/>
            </a:endParaRPr>
          </a:p>
          <a:p>
            <a:pPr algn="just">
              <a:defRPr/>
            </a:pPr>
            <a:r>
              <a:rPr lang="zh-CN" altLang="en-US" sz="1700" dirty="0" smtClean="0">
                <a:solidFill>
                  <a:prstClr val="black">
                    <a:lumMod val="50000"/>
                    <a:lumOff val="50000"/>
                  </a:prstClr>
                </a:solidFill>
                <a:latin typeface="Arial" pitchFamily="34" charset="0"/>
                <a:ea typeface="微软雅黑" pitchFamily="34" charset="-122"/>
              </a:rPr>
              <a:t>和稳定性也基本满足需求，成为</a:t>
            </a:r>
            <a:r>
              <a:rPr lang="zh-CN" altLang="en-US" sz="1700" dirty="0">
                <a:solidFill>
                  <a:prstClr val="black">
                    <a:lumMod val="50000"/>
                    <a:lumOff val="50000"/>
                  </a:prstClr>
                </a:solidFill>
                <a:latin typeface="Arial" pitchFamily="34" charset="0"/>
                <a:ea typeface="微软雅黑" pitchFamily="34" charset="-122"/>
              </a:rPr>
              <a:t>程</a:t>
            </a:r>
            <a:r>
              <a:rPr lang="zh-CN" altLang="en-US" sz="1700" dirty="0" smtClean="0">
                <a:solidFill>
                  <a:prstClr val="black">
                    <a:lumMod val="50000"/>
                    <a:lumOff val="50000"/>
                  </a:prstClr>
                </a:solidFill>
                <a:latin typeface="Arial" pitchFamily="34" charset="0"/>
                <a:ea typeface="微软雅黑" pitchFamily="34" charset="-122"/>
              </a:rPr>
              <a:t>序员最爱的系统。</a:t>
            </a:r>
            <a:endParaRPr lang="zh-CN" altLang="zh-CN" sz="1700" dirty="0">
              <a:solidFill>
                <a:prstClr val="black">
                  <a:lumMod val="50000"/>
                  <a:lumOff val="50000"/>
                </a:prstClr>
              </a:solidFill>
              <a:latin typeface="Arial" pitchFamily="34" charset="0"/>
              <a:ea typeface="微软雅黑" pitchFamily="34" charset="-122"/>
            </a:endParaRPr>
          </a:p>
        </p:txBody>
      </p:sp>
      <p:grpSp>
        <p:nvGrpSpPr>
          <p:cNvPr id="48" name="组合 3"/>
          <p:cNvGrpSpPr>
            <a:grpSpLocks/>
          </p:cNvGrpSpPr>
          <p:nvPr/>
        </p:nvGrpSpPr>
        <p:grpSpPr bwMode="auto">
          <a:xfrm>
            <a:off x="884067" y="2207089"/>
            <a:ext cx="3183394" cy="3814993"/>
            <a:chOff x="1138560" y="2251393"/>
            <a:chExt cx="2582863" cy="2897188"/>
          </a:xfrm>
        </p:grpSpPr>
        <p:sp>
          <p:nvSpPr>
            <p:cNvPr id="49" name="Freeform 89"/>
            <p:cNvSpPr/>
            <p:nvPr/>
          </p:nvSpPr>
          <p:spPr bwMode="auto">
            <a:xfrm>
              <a:off x="1138560" y="2251393"/>
              <a:ext cx="2582863" cy="2897188"/>
            </a:xfrm>
            <a:custGeom>
              <a:avLst/>
              <a:gdLst>
                <a:gd name="T0" fmla="*/ 537 w 866"/>
                <a:gd name="T1" fmla="*/ 959 h 971"/>
                <a:gd name="T2" fmla="*/ 630 w 866"/>
                <a:gd name="T3" fmla="*/ 825 h 971"/>
                <a:gd name="T4" fmla="*/ 760 w 866"/>
                <a:gd name="T5" fmla="*/ 821 h 971"/>
                <a:gd name="T6" fmla="*/ 775 w 866"/>
                <a:gd name="T7" fmla="*/ 748 h 971"/>
                <a:gd name="T8" fmla="*/ 799 w 866"/>
                <a:gd name="T9" fmla="*/ 720 h 971"/>
                <a:gd name="T10" fmla="*/ 784 w 866"/>
                <a:gd name="T11" fmla="*/ 700 h 971"/>
                <a:gd name="T12" fmla="*/ 811 w 866"/>
                <a:gd name="T13" fmla="*/ 682 h 971"/>
                <a:gd name="T14" fmla="*/ 827 w 866"/>
                <a:gd name="T15" fmla="*/ 652 h 971"/>
                <a:gd name="T16" fmla="*/ 845 w 866"/>
                <a:gd name="T17" fmla="*/ 602 h 971"/>
                <a:gd name="T18" fmla="*/ 779 w 866"/>
                <a:gd name="T19" fmla="*/ 458 h 971"/>
                <a:gd name="T20" fmla="*/ 664 w 866"/>
                <a:gd name="T21" fmla="*/ 113 h 971"/>
                <a:gd name="T22" fmla="*/ 62 w 866"/>
                <a:gd name="T23" fmla="*/ 292 h 971"/>
                <a:gd name="T24" fmla="*/ 197 w 866"/>
                <a:gd name="T25" fmla="*/ 712 h 971"/>
                <a:gd name="T26" fmla="*/ 191 w 866"/>
                <a:gd name="T27" fmla="*/ 971 h 971"/>
                <a:gd name="T28" fmla="*/ 537 w 866"/>
                <a:gd name="T29" fmla="*/ 971 h 971"/>
                <a:gd name="T30" fmla="*/ 537 w 866"/>
                <a:gd name="T31" fmla="*/ 95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6" h="971">
                  <a:moveTo>
                    <a:pt x="537" y="959"/>
                  </a:moveTo>
                  <a:cubicBezTo>
                    <a:pt x="537" y="959"/>
                    <a:pt x="532" y="821"/>
                    <a:pt x="630" y="825"/>
                  </a:cubicBezTo>
                  <a:cubicBezTo>
                    <a:pt x="727" y="829"/>
                    <a:pt x="736" y="858"/>
                    <a:pt x="760" y="821"/>
                  </a:cubicBezTo>
                  <a:cubicBezTo>
                    <a:pt x="783" y="784"/>
                    <a:pt x="759" y="764"/>
                    <a:pt x="775" y="748"/>
                  </a:cubicBezTo>
                  <a:cubicBezTo>
                    <a:pt x="775" y="748"/>
                    <a:pt x="799" y="736"/>
                    <a:pt x="799" y="720"/>
                  </a:cubicBezTo>
                  <a:cubicBezTo>
                    <a:pt x="800" y="704"/>
                    <a:pt x="784" y="700"/>
                    <a:pt x="784" y="700"/>
                  </a:cubicBezTo>
                  <a:cubicBezTo>
                    <a:pt x="784" y="700"/>
                    <a:pt x="810" y="699"/>
                    <a:pt x="811" y="682"/>
                  </a:cubicBezTo>
                  <a:cubicBezTo>
                    <a:pt x="812" y="665"/>
                    <a:pt x="800" y="664"/>
                    <a:pt x="827" y="652"/>
                  </a:cubicBezTo>
                  <a:cubicBezTo>
                    <a:pt x="854" y="641"/>
                    <a:pt x="862" y="630"/>
                    <a:pt x="845" y="602"/>
                  </a:cubicBezTo>
                  <a:cubicBezTo>
                    <a:pt x="829" y="573"/>
                    <a:pt x="772" y="493"/>
                    <a:pt x="779" y="458"/>
                  </a:cubicBezTo>
                  <a:cubicBezTo>
                    <a:pt x="785" y="424"/>
                    <a:pt x="866" y="226"/>
                    <a:pt x="664" y="113"/>
                  </a:cubicBezTo>
                  <a:cubicBezTo>
                    <a:pt x="461" y="0"/>
                    <a:pt x="125" y="49"/>
                    <a:pt x="62" y="292"/>
                  </a:cubicBezTo>
                  <a:cubicBezTo>
                    <a:pt x="0" y="536"/>
                    <a:pt x="197" y="712"/>
                    <a:pt x="197" y="712"/>
                  </a:cubicBezTo>
                  <a:cubicBezTo>
                    <a:pt x="197" y="712"/>
                    <a:pt x="278" y="866"/>
                    <a:pt x="191" y="971"/>
                  </a:cubicBezTo>
                  <a:cubicBezTo>
                    <a:pt x="537" y="971"/>
                    <a:pt x="537" y="971"/>
                    <a:pt x="537" y="971"/>
                  </a:cubicBezTo>
                  <a:lnTo>
                    <a:pt x="537" y="959"/>
                  </a:lnTo>
                  <a:close/>
                </a:path>
              </a:pathLst>
            </a:custGeom>
            <a:solidFill>
              <a:schemeClr val="tx2"/>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50" name="组合 2109"/>
            <p:cNvGrpSpPr>
              <a:grpSpLocks/>
            </p:cNvGrpSpPr>
            <p:nvPr/>
          </p:nvGrpSpPr>
          <p:grpSpPr bwMode="auto">
            <a:xfrm>
              <a:off x="1399390" y="2514790"/>
              <a:ext cx="1856778" cy="1626658"/>
              <a:chOff x="1879447" y="2218086"/>
              <a:chExt cx="1856778" cy="1626658"/>
            </a:xfrm>
          </p:grpSpPr>
          <p:sp>
            <p:nvSpPr>
              <p:cNvPr id="51" name="Freeform 90"/>
              <p:cNvSpPr>
                <a:spLocks/>
              </p:cNvSpPr>
              <p:nvPr/>
            </p:nvSpPr>
            <p:spPr bwMode="auto">
              <a:xfrm>
                <a:off x="2525080" y="2397602"/>
                <a:ext cx="719138" cy="523875"/>
              </a:xfrm>
              <a:custGeom>
                <a:avLst/>
                <a:gdLst>
                  <a:gd name="T0" fmla="*/ 444612 w 241"/>
                  <a:gd name="T1" fmla="*/ 446484 h 176"/>
                  <a:gd name="T2" fmla="*/ 250654 w 241"/>
                  <a:gd name="T3" fmla="*/ 485180 h 176"/>
                  <a:gd name="T4" fmla="*/ 128311 w 241"/>
                  <a:gd name="T5" fmla="*/ 440531 h 176"/>
                  <a:gd name="T6" fmla="*/ 2984 w 241"/>
                  <a:gd name="T7" fmla="*/ 211336 h 176"/>
                  <a:gd name="T8" fmla="*/ 179039 w 241"/>
                  <a:gd name="T9" fmla="*/ 23813 h 176"/>
                  <a:gd name="T10" fmla="*/ 370013 w 241"/>
                  <a:gd name="T11" fmla="*/ 116086 h 176"/>
                  <a:gd name="T12" fmla="*/ 393885 w 241"/>
                  <a:gd name="T13" fmla="*/ 127992 h 176"/>
                  <a:gd name="T14" fmla="*/ 417757 w 241"/>
                  <a:gd name="T15" fmla="*/ 119063 h 176"/>
                  <a:gd name="T16" fmla="*/ 590827 w 241"/>
                  <a:gd name="T17" fmla="*/ 95250 h 176"/>
                  <a:gd name="T18" fmla="*/ 719138 w 241"/>
                  <a:gd name="T19" fmla="*/ 226219 h 176"/>
                  <a:gd name="T20" fmla="*/ 704218 w 241"/>
                  <a:gd name="T21" fmla="*/ 238125 h 176"/>
                  <a:gd name="T22" fmla="*/ 555019 w 241"/>
                  <a:gd name="T23" fmla="*/ 523875 h 176"/>
                  <a:gd name="T24" fmla="*/ 444612 w 241"/>
                  <a:gd name="T25" fmla="*/ 446484 h 17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1"/>
                  <a:gd name="T40" fmla="*/ 0 h 176"/>
                  <a:gd name="T41" fmla="*/ 241 w 241"/>
                  <a:gd name="T42" fmla="*/ 176 h 17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1" h="176">
                    <a:moveTo>
                      <a:pt x="149" y="150"/>
                    </a:moveTo>
                    <a:cubicBezTo>
                      <a:pt x="118" y="144"/>
                      <a:pt x="95" y="156"/>
                      <a:pt x="84" y="163"/>
                    </a:cubicBezTo>
                    <a:cubicBezTo>
                      <a:pt x="76" y="158"/>
                      <a:pt x="62" y="151"/>
                      <a:pt x="43" y="148"/>
                    </a:cubicBezTo>
                    <a:cubicBezTo>
                      <a:pt x="43" y="126"/>
                      <a:pt x="33" y="88"/>
                      <a:pt x="1" y="71"/>
                    </a:cubicBezTo>
                    <a:cubicBezTo>
                      <a:pt x="0" y="54"/>
                      <a:pt x="13" y="15"/>
                      <a:pt x="60" y="8"/>
                    </a:cubicBezTo>
                    <a:cubicBezTo>
                      <a:pt x="103" y="0"/>
                      <a:pt x="124" y="37"/>
                      <a:pt x="124" y="39"/>
                    </a:cubicBezTo>
                    <a:cubicBezTo>
                      <a:pt x="126" y="41"/>
                      <a:pt x="129" y="43"/>
                      <a:pt x="132" y="43"/>
                    </a:cubicBezTo>
                    <a:cubicBezTo>
                      <a:pt x="135" y="44"/>
                      <a:pt x="138" y="42"/>
                      <a:pt x="140" y="40"/>
                    </a:cubicBezTo>
                    <a:cubicBezTo>
                      <a:pt x="140" y="39"/>
                      <a:pt x="155" y="21"/>
                      <a:pt x="198" y="32"/>
                    </a:cubicBezTo>
                    <a:cubicBezTo>
                      <a:pt x="233" y="40"/>
                      <a:pt x="240" y="66"/>
                      <a:pt x="241" y="76"/>
                    </a:cubicBezTo>
                    <a:cubicBezTo>
                      <a:pt x="239" y="77"/>
                      <a:pt x="238" y="79"/>
                      <a:pt x="236" y="80"/>
                    </a:cubicBezTo>
                    <a:cubicBezTo>
                      <a:pt x="200" y="106"/>
                      <a:pt x="189" y="147"/>
                      <a:pt x="186" y="176"/>
                    </a:cubicBezTo>
                    <a:cubicBezTo>
                      <a:pt x="179" y="164"/>
                      <a:pt x="167" y="153"/>
                      <a:pt x="149" y="150"/>
                    </a:cubicBezTo>
                    <a:close/>
                  </a:path>
                </a:pathLst>
              </a:custGeom>
              <a:solidFill>
                <a:schemeClr val="accent1"/>
              </a:solidFill>
              <a:ln w="9525">
                <a:noFill/>
                <a:round/>
                <a:headEnd/>
                <a:tailEnd/>
              </a:ln>
            </p:spPr>
            <p:txBody>
              <a:bodyPr/>
              <a:lstStyle/>
              <a:p>
                <a:endParaRPr lang="zh-CN" altLang="en-US" sz="2000"/>
              </a:p>
            </p:txBody>
          </p:sp>
          <p:sp>
            <p:nvSpPr>
              <p:cNvPr id="52" name="Freeform 91"/>
              <p:cNvSpPr>
                <a:spLocks/>
              </p:cNvSpPr>
              <p:nvPr/>
            </p:nvSpPr>
            <p:spPr bwMode="auto">
              <a:xfrm>
                <a:off x="1879447" y="2218086"/>
                <a:ext cx="1856778" cy="1626658"/>
              </a:xfrm>
              <a:custGeom>
                <a:avLst/>
                <a:gdLst/>
                <a:ahLst/>
                <a:cxnLst/>
                <a:rect l="0" t="0" r="r" b="b"/>
                <a:pathLst>
                  <a:path w="10000" h="10000">
                    <a:moveTo>
                      <a:pt x="3" y="4954"/>
                    </a:moveTo>
                    <a:cubicBezTo>
                      <a:pt x="35" y="3561"/>
                      <a:pt x="726" y="3028"/>
                      <a:pt x="726" y="3028"/>
                    </a:cubicBezTo>
                    <a:cubicBezTo>
                      <a:pt x="726" y="3028"/>
                      <a:pt x="806" y="2350"/>
                      <a:pt x="1337" y="1635"/>
                    </a:cubicBezTo>
                    <a:cubicBezTo>
                      <a:pt x="2173" y="589"/>
                      <a:pt x="3233" y="773"/>
                      <a:pt x="3233" y="773"/>
                    </a:cubicBezTo>
                    <a:cubicBezTo>
                      <a:pt x="4598" y="-731"/>
                      <a:pt x="5997" y="424"/>
                      <a:pt x="5997" y="424"/>
                    </a:cubicBezTo>
                    <a:cubicBezTo>
                      <a:pt x="7941" y="-291"/>
                      <a:pt x="8488" y="1452"/>
                      <a:pt x="8488" y="1452"/>
                    </a:cubicBezTo>
                    <a:cubicBezTo>
                      <a:pt x="9596" y="1580"/>
                      <a:pt x="10497" y="3065"/>
                      <a:pt x="9693" y="4661"/>
                    </a:cubicBezTo>
                    <a:cubicBezTo>
                      <a:pt x="9066" y="5889"/>
                      <a:pt x="8150" y="5907"/>
                      <a:pt x="7765" y="5852"/>
                    </a:cubicBezTo>
                    <a:cubicBezTo>
                      <a:pt x="7637" y="5467"/>
                      <a:pt x="7347" y="5027"/>
                      <a:pt x="6752" y="4844"/>
                    </a:cubicBezTo>
                    <a:cubicBezTo>
                      <a:pt x="6752" y="4771"/>
                      <a:pt x="6672" y="3469"/>
                      <a:pt x="7444" y="2845"/>
                    </a:cubicBezTo>
                    <a:cubicBezTo>
                      <a:pt x="7893" y="2478"/>
                      <a:pt x="8391" y="2570"/>
                      <a:pt x="8680" y="2808"/>
                    </a:cubicBezTo>
                    <a:cubicBezTo>
                      <a:pt x="8937" y="3046"/>
                      <a:pt x="9019" y="3396"/>
                      <a:pt x="8873" y="3799"/>
                    </a:cubicBezTo>
                    <a:cubicBezTo>
                      <a:pt x="8809" y="4001"/>
                      <a:pt x="8697" y="4129"/>
                      <a:pt x="8568" y="4203"/>
                    </a:cubicBezTo>
                    <a:cubicBezTo>
                      <a:pt x="8279" y="4331"/>
                      <a:pt x="7957" y="4184"/>
                      <a:pt x="7941" y="4184"/>
                    </a:cubicBezTo>
                    <a:cubicBezTo>
                      <a:pt x="7877" y="4148"/>
                      <a:pt x="7781" y="4184"/>
                      <a:pt x="7748" y="4276"/>
                    </a:cubicBezTo>
                    <a:cubicBezTo>
                      <a:pt x="7717" y="4349"/>
                      <a:pt x="7748" y="4459"/>
                      <a:pt x="7829" y="4496"/>
                    </a:cubicBezTo>
                    <a:cubicBezTo>
                      <a:pt x="7845" y="4496"/>
                      <a:pt x="8279" y="4698"/>
                      <a:pt x="8664" y="4514"/>
                    </a:cubicBezTo>
                    <a:cubicBezTo>
                      <a:pt x="8890" y="4404"/>
                      <a:pt x="9050" y="4203"/>
                      <a:pt x="9163" y="3928"/>
                    </a:cubicBezTo>
                    <a:cubicBezTo>
                      <a:pt x="9339" y="3378"/>
                      <a:pt x="9227" y="2863"/>
                      <a:pt x="8857" y="2533"/>
                    </a:cubicBezTo>
                    <a:cubicBezTo>
                      <a:pt x="8520" y="2240"/>
                      <a:pt x="8054" y="2185"/>
                      <a:pt x="7637" y="2350"/>
                    </a:cubicBezTo>
                    <a:cubicBezTo>
                      <a:pt x="7555" y="2002"/>
                      <a:pt x="7315" y="1507"/>
                      <a:pt x="6720" y="1360"/>
                    </a:cubicBezTo>
                    <a:cubicBezTo>
                      <a:pt x="6142" y="1195"/>
                      <a:pt x="5804" y="1342"/>
                      <a:pt x="5627" y="1470"/>
                    </a:cubicBezTo>
                    <a:cubicBezTo>
                      <a:pt x="5419" y="1158"/>
                      <a:pt x="5001" y="792"/>
                      <a:pt x="4390" y="902"/>
                    </a:cubicBezTo>
                    <a:cubicBezTo>
                      <a:pt x="3892" y="993"/>
                      <a:pt x="3602" y="1305"/>
                      <a:pt x="3442" y="1543"/>
                    </a:cubicBezTo>
                    <a:cubicBezTo>
                      <a:pt x="3297" y="1763"/>
                      <a:pt x="3217" y="2020"/>
                      <a:pt x="3201" y="2277"/>
                    </a:cubicBezTo>
                    <a:cubicBezTo>
                      <a:pt x="2622" y="2112"/>
                      <a:pt x="1963" y="2313"/>
                      <a:pt x="1578" y="2771"/>
                    </a:cubicBezTo>
                    <a:cubicBezTo>
                      <a:pt x="1257" y="3138"/>
                      <a:pt x="1144" y="3634"/>
                      <a:pt x="1257" y="4203"/>
                    </a:cubicBezTo>
                    <a:cubicBezTo>
                      <a:pt x="1112" y="4368"/>
                      <a:pt x="822" y="4771"/>
                      <a:pt x="902" y="5486"/>
                    </a:cubicBezTo>
                    <a:cubicBezTo>
                      <a:pt x="951" y="5852"/>
                      <a:pt x="1144" y="6147"/>
                      <a:pt x="1417" y="6294"/>
                    </a:cubicBezTo>
                    <a:cubicBezTo>
                      <a:pt x="1787" y="6477"/>
                      <a:pt x="2269" y="6422"/>
                      <a:pt x="2670" y="6129"/>
                    </a:cubicBezTo>
                    <a:cubicBezTo>
                      <a:pt x="3233" y="5724"/>
                      <a:pt x="4101" y="5706"/>
                      <a:pt x="4518" y="6092"/>
                    </a:cubicBezTo>
                    <a:cubicBezTo>
                      <a:pt x="4824" y="6385"/>
                      <a:pt x="5194" y="6679"/>
                      <a:pt x="5531" y="6642"/>
                    </a:cubicBezTo>
                    <a:lnTo>
                      <a:pt x="5611" y="6642"/>
                    </a:lnTo>
                    <a:cubicBezTo>
                      <a:pt x="5804" y="6587"/>
                      <a:pt x="5965" y="6422"/>
                      <a:pt x="6093" y="6129"/>
                    </a:cubicBezTo>
                    <a:cubicBezTo>
                      <a:pt x="6126" y="6055"/>
                      <a:pt x="6093" y="5944"/>
                      <a:pt x="6013" y="5907"/>
                    </a:cubicBezTo>
                    <a:cubicBezTo>
                      <a:pt x="5949" y="5871"/>
                      <a:pt x="5853" y="5907"/>
                      <a:pt x="5820" y="5981"/>
                    </a:cubicBezTo>
                    <a:cubicBezTo>
                      <a:pt x="5740" y="6165"/>
                      <a:pt x="5660" y="6275"/>
                      <a:pt x="5547" y="6312"/>
                    </a:cubicBezTo>
                    <a:cubicBezTo>
                      <a:pt x="5306" y="6367"/>
                      <a:pt x="4953" y="6055"/>
                      <a:pt x="4695" y="5834"/>
                    </a:cubicBezTo>
                    <a:cubicBezTo>
                      <a:pt x="4197" y="5339"/>
                      <a:pt x="3185" y="5357"/>
                      <a:pt x="2510" y="5852"/>
                    </a:cubicBezTo>
                    <a:cubicBezTo>
                      <a:pt x="2188" y="6074"/>
                      <a:pt x="1818" y="6129"/>
                      <a:pt x="1545" y="5981"/>
                    </a:cubicBezTo>
                    <a:cubicBezTo>
                      <a:pt x="1353" y="5889"/>
                      <a:pt x="1241" y="5687"/>
                      <a:pt x="1208" y="5431"/>
                    </a:cubicBezTo>
                    <a:cubicBezTo>
                      <a:pt x="1112" y="4716"/>
                      <a:pt x="1497" y="4386"/>
                      <a:pt x="1514" y="4386"/>
                    </a:cubicBezTo>
                    <a:cubicBezTo>
                      <a:pt x="1561" y="4349"/>
                      <a:pt x="1578" y="4276"/>
                      <a:pt x="1561" y="4203"/>
                    </a:cubicBezTo>
                    <a:cubicBezTo>
                      <a:pt x="1450" y="3726"/>
                      <a:pt x="1514" y="3303"/>
                      <a:pt x="1787" y="2991"/>
                    </a:cubicBezTo>
                    <a:cubicBezTo>
                      <a:pt x="2108" y="2625"/>
                      <a:pt x="2654" y="2460"/>
                      <a:pt x="3136" y="2606"/>
                    </a:cubicBezTo>
                    <a:cubicBezTo>
                      <a:pt x="3763" y="2790"/>
                      <a:pt x="3859" y="3561"/>
                      <a:pt x="3876" y="3799"/>
                    </a:cubicBezTo>
                    <a:cubicBezTo>
                      <a:pt x="3506" y="3836"/>
                      <a:pt x="3089" y="4019"/>
                      <a:pt x="2703" y="4569"/>
                    </a:cubicBezTo>
                    <a:cubicBezTo>
                      <a:pt x="2639" y="4643"/>
                      <a:pt x="2654" y="4734"/>
                      <a:pt x="2719" y="4808"/>
                    </a:cubicBezTo>
                    <a:cubicBezTo>
                      <a:pt x="2783" y="4863"/>
                      <a:pt x="2879" y="4844"/>
                      <a:pt x="2927" y="4771"/>
                    </a:cubicBezTo>
                    <a:cubicBezTo>
                      <a:pt x="3763" y="3616"/>
                      <a:pt x="4711" y="4404"/>
                      <a:pt x="4744" y="4423"/>
                    </a:cubicBezTo>
                    <a:cubicBezTo>
                      <a:pt x="4808" y="4478"/>
                      <a:pt x="4888" y="4478"/>
                      <a:pt x="4937" y="4423"/>
                    </a:cubicBezTo>
                    <a:cubicBezTo>
                      <a:pt x="4953" y="4404"/>
                      <a:pt x="5290" y="4074"/>
                      <a:pt x="5804" y="4184"/>
                    </a:cubicBezTo>
                    <a:cubicBezTo>
                      <a:pt x="6302" y="4294"/>
                      <a:pt x="6383" y="4973"/>
                      <a:pt x="6383" y="4973"/>
                    </a:cubicBezTo>
                    <a:cubicBezTo>
                      <a:pt x="6399" y="5046"/>
                      <a:pt x="6447" y="5101"/>
                      <a:pt x="6512" y="5119"/>
                    </a:cubicBezTo>
                    <a:cubicBezTo>
                      <a:pt x="7637" y="5357"/>
                      <a:pt x="7650" y="6240"/>
                      <a:pt x="7572" y="6532"/>
                    </a:cubicBezTo>
                    <a:cubicBezTo>
                      <a:pt x="7725" y="7073"/>
                      <a:pt x="7245" y="7742"/>
                      <a:pt x="6991" y="7909"/>
                    </a:cubicBezTo>
                    <a:cubicBezTo>
                      <a:pt x="6359" y="8325"/>
                      <a:pt x="6075" y="8199"/>
                      <a:pt x="5483" y="8218"/>
                    </a:cubicBezTo>
                    <a:cubicBezTo>
                      <a:pt x="4314" y="8808"/>
                      <a:pt x="3635" y="8328"/>
                      <a:pt x="3490" y="8053"/>
                    </a:cubicBezTo>
                    <a:cubicBezTo>
                      <a:pt x="3345" y="7778"/>
                      <a:pt x="3297" y="7540"/>
                      <a:pt x="3345" y="7357"/>
                    </a:cubicBezTo>
                    <a:cubicBezTo>
                      <a:pt x="3409" y="7155"/>
                      <a:pt x="3586" y="7082"/>
                      <a:pt x="3586" y="7082"/>
                    </a:cubicBezTo>
                    <a:cubicBezTo>
                      <a:pt x="3666" y="7064"/>
                      <a:pt x="3715" y="6954"/>
                      <a:pt x="3683" y="6880"/>
                    </a:cubicBezTo>
                    <a:cubicBezTo>
                      <a:pt x="3651" y="6789"/>
                      <a:pt x="3571" y="6734"/>
                      <a:pt x="3490" y="6770"/>
                    </a:cubicBezTo>
                    <a:cubicBezTo>
                      <a:pt x="3474" y="6770"/>
                      <a:pt x="3185" y="6899"/>
                      <a:pt x="3072" y="7247"/>
                    </a:cubicBezTo>
                    <a:cubicBezTo>
                      <a:pt x="2976" y="7522"/>
                      <a:pt x="3040" y="7870"/>
                      <a:pt x="3249" y="8255"/>
                    </a:cubicBezTo>
                    <a:lnTo>
                      <a:pt x="3249" y="8273"/>
                    </a:lnTo>
                    <a:cubicBezTo>
                      <a:pt x="3635" y="8788"/>
                      <a:pt x="4197" y="8880"/>
                      <a:pt x="4680" y="8825"/>
                    </a:cubicBezTo>
                    <a:cubicBezTo>
                      <a:pt x="4937" y="8806"/>
                      <a:pt x="5177" y="8733"/>
                      <a:pt x="5354" y="8677"/>
                    </a:cubicBezTo>
                    <a:cubicBezTo>
                      <a:pt x="5001" y="9558"/>
                      <a:pt x="4229" y="9961"/>
                      <a:pt x="3393" y="9998"/>
                    </a:cubicBezTo>
                    <a:cubicBezTo>
                      <a:pt x="2430" y="10053"/>
                      <a:pt x="2253" y="9228"/>
                      <a:pt x="2253" y="9228"/>
                    </a:cubicBezTo>
                    <a:cubicBezTo>
                      <a:pt x="935" y="8640"/>
                      <a:pt x="1224" y="7137"/>
                      <a:pt x="1224" y="7137"/>
                    </a:cubicBezTo>
                    <a:cubicBezTo>
                      <a:pt x="678" y="7045"/>
                      <a:pt x="-45" y="6349"/>
                      <a:pt x="3" y="4954"/>
                    </a:cubicBezTo>
                    <a:close/>
                  </a:path>
                </a:pathLst>
              </a:custGeom>
              <a:solidFill>
                <a:srgbClr val="FFFFFF"/>
              </a:solidFill>
              <a:ln w="9525">
                <a:noFill/>
                <a:round/>
                <a:headEnd/>
                <a:tailEnd/>
              </a:ln>
            </p:spPr>
            <p:txBody>
              <a:bodyPr/>
              <a:lstStyle/>
              <a:p>
                <a:endParaRPr lang="zh-CN" altLang="en-US" sz="2000"/>
              </a:p>
            </p:txBody>
          </p:sp>
        </p:grpSp>
      </p:grpSp>
      <p:grpSp>
        <p:nvGrpSpPr>
          <p:cNvPr id="68" name="组合 67"/>
          <p:cNvGrpSpPr/>
          <p:nvPr/>
        </p:nvGrpSpPr>
        <p:grpSpPr>
          <a:xfrm>
            <a:off x="2444461" y="1038429"/>
            <a:ext cx="5229206" cy="1629955"/>
            <a:chOff x="2446665" y="1038429"/>
            <a:chExt cx="5251302" cy="1629955"/>
          </a:xfrm>
        </p:grpSpPr>
        <p:sp>
          <p:nvSpPr>
            <p:cNvPr id="54" name="圆角矩形 53"/>
            <p:cNvSpPr/>
            <p:nvPr/>
          </p:nvSpPr>
          <p:spPr>
            <a:xfrm>
              <a:off x="4881864" y="1038429"/>
              <a:ext cx="2816103" cy="474501"/>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smtClean="0">
                  <a:ln w="6350">
                    <a:noFill/>
                  </a:ln>
                  <a:solidFill>
                    <a:schemeClr val="bg1"/>
                  </a:solidFill>
                  <a:latin typeface="Impact" pitchFamily="34" charset="0"/>
                  <a:ea typeface="微软雅黑" pitchFamily="34" charset="-122"/>
                </a:rPr>
                <a:t>开发语言：</a:t>
              </a:r>
              <a:r>
                <a:rPr lang="en-US" altLang="zh-CN" sz="2000" dirty="0">
                  <a:ln w="6350">
                    <a:noFill/>
                  </a:ln>
                  <a:solidFill>
                    <a:schemeClr val="bg1"/>
                  </a:solidFill>
                  <a:latin typeface="Impact" pitchFamily="34" charset="0"/>
                  <a:ea typeface="微软雅黑" pitchFamily="34" charset="-122"/>
                </a:rPr>
                <a:t>JAVA</a:t>
              </a:r>
              <a:r>
                <a:rPr lang="zh-CN" altLang="en-US" sz="2000" dirty="0">
                  <a:ln w="6350">
                    <a:noFill/>
                  </a:ln>
                  <a:solidFill>
                    <a:schemeClr val="bg1"/>
                  </a:solidFill>
                  <a:latin typeface="Impact" pitchFamily="34" charset="0"/>
                  <a:ea typeface="微软雅黑" pitchFamily="34" charset="-122"/>
                </a:rPr>
                <a:t>与</a:t>
              </a:r>
              <a:r>
                <a:rPr lang="en-US" altLang="zh-CN" sz="2000" dirty="0">
                  <a:ln w="6350">
                    <a:noFill/>
                  </a:ln>
                  <a:solidFill>
                    <a:schemeClr val="bg1"/>
                  </a:solidFill>
                  <a:latin typeface="Impact" pitchFamily="34" charset="0"/>
                  <a:ea typeface="微软雅黑" pitchFamily="34" charset="-122"/>
                </a:rPr>
                <a:t>JSP</a:t>
              </a:r>
              <a:endParaRPr lang="zh-CN" altLang="en-US" sz="2000" dirty="0">
                <a:ln w="6350">
                  <a:noFill/>
                </a:ln>
                <a:solidFill>
                  <a:schemeClr val="bg1"/>
                </a:solidFill>
                <a:latin typeface="Impact" pitchFamily="34" charset="0"/>
                <a:ea typeface="微软雅黑" pitchFamily="34" charset="-122"/>
              </a:endParaRPr>
            </a:p>
          </p:txBody>
        </p:sp>
        <p:sp>
          <p:nvSpPr>
            <p:cNvPr id="57" name="任意多边形 56"/>
            <p:cNvSpPr/>
            <p:nvPr/>
          </p:nvSpPr>
          <p:spPr>
            <a:xfrm>
              <a:off x="2446665" y="1261168"/>
              <a:ext cx="2584796" cy="1407216"/>
            </a:xfrm>
            <a:custGeom>
              <a:avLst/>
              <a:gdLst>
                <a:gd name="connsiteX0" fmla="*/ 0 w 2667000"/>
                <a:gd name="connsiteY0" fmla="*/ 1466850 h 1466850"/>
                <a:gd name="connsiteX1" fmla="*/ 0 w 2667000"/>
                <a:gd name="connsiteY1" fmla="*/ 0 h 1466850"/>
                <a:gd name="connsiteX2" fmla="*/ 2667000 w 2667000"/>
                <a:gd name="connsiteY2" fmla="*/ 0 h 1466850"/>
              </a:gdLst>
              <a:ahLst/>
              <a:cxnLst>
                <a:cxn ang="0">
                  <a:pos x="connsiteX0" y="connsiteY0"/>
                </a:cxn>
                <a:cxn ang="0">
                  <a:pos x="connsiteX1" y="connsiteY1"/>
                </a:cxn>
                <a:cxn ang="0">
                  <a:pos x="connsiteX2" y="connsiteY2"/>
                </a:cxn>
              </a:cxnLst>
              <a:rect l="l" t="t" r="r" b="b"/>
              <a:pathLst>
                <a:path w="2667000" h="1466850">
                  <a:moveTo>
                    <a:pt x="0" y="1466850"/>
                  </a:moveTo>
                  <a:lnTo>
                    <a:pt x="0" y="0"/>
                  </a:lnTo>
                  <a:lnTo>
                    <a:pt x="2667000" y="0"/>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000"/>
            </a:p>
          </p:txBody>
        </p:sp>
      </p:grpSp>
      <p:grpSp>
        <p:nvGrpSpPr>
          <p:cNvPr id="69" name="组合 68"/>
          <p:cNvGrpSpPr/>
          <p:nvPr/>
        </p:nvGrpSpPr>
        <p:grpSpPr>
          <a:xfrm>
            <a:off x="2570784" y="2438759"/>
            <a:ext cx="5102882" cy="852985"/>
            <a:chOff x="2572435" y="2438759"/>
            <a:chExt cx="5141263" cy="852985"/>
          </a:xfrm>
        </p:grpSpPr>
        <p:sp>
          <p:nvSpPr>
            <p:cNvPr id="56" name="圆角矩形 55"/>
            <p:cNvSpPr/>
            <p:nvPr/>
          </p:nvSpPr>
          <p:spPr>
            <a:xfrm>
              <a:off x="4888353" y="2438759"/>
              <a:ext cx="2825345" cy="474500"/>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n w="6350">
                    <a:noFill/>
                  </a:ln>
                  <a:solidFill>
                    <a:schemeClr val="bg1"/>
                  </a:solidFill>
                  <a:latin typeface="Impact" pitchFamily="34" charset="0"/>
                  <a:ea typeface="微软雅黑" pitchFamily="34" charset="-122"/>
                </a:rPr>
                <a:t>开发工具：</a:t>
              </a:r>
              <a:r>
                <a:rPr lang="en-US" altLang="zh-CN" sz="2000" dirty="0" err="1">
                  <a:ln w="6350">
                    <a:noFill/>
                  </a:ln>
                  <a:solidFill>
                    <a:schemeClr val="bg1"/>
                  </a:solidFill>
                  <a:latin typeface="Impact" pitchFamily="34" charset="0"/>
                  <a:ea typeface="微软雅黑" pitchFamily="34" charset="-122"/>
                </a:rPr>
                <a:t>MyEclipse</a:t>
              </a:r>
              <a:endParaRPr lang="zh-CN" altLang="en-US" sz="2000" dirty="0">
                <a:ln w="6350">
                  <a:noFill/>
                </a:ln>
                <a:solidFill>
                  <a:schemeClr val="bg1"/>
                </a:solidFill>
                <a:latin typeface="Impact" pitchFamily="34" charset="0"/>
                <a:ea typeface="微软雅黑" pitchFamily="34" charset="-122"/>
              </a:endParaRPr>
            </a:p>
          </p:txBody>
        </p:sp>
        <p:sp>
          <p:nvSpPr>
            <p:cNvPr id="58" name="任意多边形 57"/>
            <p:cNvSpPr/>
            <p:nvPr/>
          </p:nvSpPr>
          <p:spPr>
            <a:xfrm>
              <a:off x="2572435" y="2668384"/>
              <a:ext cx="2459027" cy="623360"/>
            </a:xfrm>
            <a:custGeom>
              <a:avLst/>
              <a:gdLst>
                <a:gd name="connsiteX0" fmla="*/ 0 w 2114550"/>
                <a:gd name="connsiteY0" fmla="*/ 904875 h 904875"/>
                <a:gd name="connsiteX1" fmla="*/ 0 w 2114550"/>
                <a:gd name="connsiteY1" fmla="*/ 0 h 904875"/>
                <a:gd name="connsiteX2" fmla="*/ 2114550 w 2114550"/>
                <a:gd name="connsiteY2" fmla="*/ 0 h 904875"/>
              </a:gdLst>
              <a:ahLst/>
              <a:cxnLst>
                <a:cxn ang="0">
                  <a:pos x="connsiteX0" y="connsiteY0"/>
                </a:cxn>
                <a:cxn ang="0">
                  <a:pos x="connsiteX1" y="connsiteY1"/>
                </a:cxn>
                <a:cxn ang="0">
                  <a:pos x="connsiteX2" y="connsiteY2"/>
                </a:cxn>
              </a:cxnLst>
              <a:rect l="l" t="t" r="r" b="b"/>
              <a:pathLst>
                <a:path w="2114550" h="904875">
                  <a:moveTo>
                    <a:pt x="0" y="904875"/>
                  </a:moveTo>
                  <a:lnTo>
                    <a:pt x="0" y="0"/>
                  </a:lnTo>
                  <a:lnTo>
                    <a:pt x="2114550" y="0"/>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000"/>
            </a:p>
          </p:txBody>
        </p:sp>
      </p:grpSp>
      <p:grpSp>
        <p:nvGrpSpPr>
          <p:cNvPr id="70" name="组合 69"/>
          <p:cNvGrpSpPr/>
          <p:nvPr/>
        </p:nvGrpSpPr>
        <p:grpSpPr>
          <a:xfrm>
            <a:off x="2570784" y="3682335"/>
            <a:ext cx="5102882" cy="474501"/>
            <a:chOff x="2570784" y="3682335"/>
            <a:chExt cx="5145410" cy="474501"/>
          </a:xfrm>
        </p:grpSpPr>
        <p:sp>
          <p:nvSpPr>
            <p:cNvPr id="62" name="圆角矩形 61"/>
            <p:cNvSpPr/>
            <p:nvPr/>
          </p:nvSpPr>
          <p:spPr>
            <a:xfrm>
              <a:off x="4888570" y="3682335"/>
              <a:ext cx="2827624" cy="474501"/>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r>
                <a:rPr lang="zh-CN" altLang="en-US" sz="2000" dirty="0">
                  <a:ln w="6350">
                    <a:noFill/>
                  </a:ln>
                  <a:solidFill>
                    <a:schemeClr val="bg1"/>
                  </a:solidFill>
                  <a:latin typeface="Impact" pitchFamily="34" charset="0"/>
                  <a:ea typeface="微软雅黑" pitchFamily="34" charset="-122"/>
                </a:rPr>
                <a:t> </a:t>
              </a:r>
              <a:r>
                <a:rPr lang="zh-CN" altLang="en-US" sz="2000" dirty="0" smtClean="0">
                  <a:ln w="6350">
                    <a:noFill/>
                  </a:ln>
                  <a:solidFill>
                    <a:schemeClr val="bg1"/>
                  </a:solidFill>
                  <a:latin typeface="Impact" pitchFamily="34" charset="0"/>
                  <a:ea typeface="微软雅黑" pitchFamily="34" charset="-122"/>
                </a:rPr>
                <a:t>   数  </a:t>
              </a:r>
              <a:r>
                <a:rPr lang="zh-CN" altLang="en-US" sz="2000" dirty="0">
                  <a:ln w="6350">
                    <a:noFill/>
                  </a:ln>
                  <a:solidFill>
                    <a:schemeClr val="bg1"/>
                  </a:solidFill>
                  <a:latin typeface="Impact" pitchFamily="34" charset="0"/>
                  <a:ea typeface="微软雅黑" pitchFamily="34" charset="-122"/>
                </a:rPr>
                <a:t>据  库 ：</a:t>
              </a:r>
              <a:r>
                <a:rPr lang="en-US" altLang="zh-CN" sz="2000" dirty="0">
                  <a:ln w="6350">
                    <a:noFill/>
                  </a:ln>
                  <a:solidFill>
                    <a:schemeClr val="bg1"/>
                  </a:solidFill>
                  <a:latin typeface="Impact" pitchFamily="34" charset="0"/>
                  <a:ea typeface="微软雅黑" pitchFamily="34" charset="-122"/>
                </a:rPr>
                <a:t>My SQL  </a:t>
              </a:r>
              <a:endParaRPr lang="zh-CN" altLang="en-US" sz="2000" dirty="0">
                <a:ln w="6350">
                  <a:noFill/>
                </a:ln>
                <a:solidFill>
                  <a:schemeClr val="bg1"/>
                </a:solidFill>
                <a:latin typeface="Impact" pitchFamily="34" charset="0"/>
                <a:ea typeface="微软雅黑" pitchFamily="34" charset="-122"/>
              </a:endParaRPr>
            </a:p>
          </p:txBody>
        </p:sp>
        <p:sp>
          <p:nvSpPr>
            <p:cNvPr id="59" name="任意多边形 58"/>
            <p:cNvSpPr/>
            <p:nvPr/>
          </p:nvSpPr>
          <p:spPr>
            <a:xfrm>
              <a:off x="2570784" y="3931861"/>
              <a:ext cx="2460678" cy="45719"/>
            </a:xfrm>
            <a:custGeom>
              <a:avLst/>
              <a:gdLst>
                <a:gd name="connsiteX0" fmla="*/ 1428750 w 1428750"/>
                <a:gd name="connsiteY0" fmla="*/ 0 h 0"/>
                <a:gd name="connsiteX1" fmla="*/ 0 w 1428750"/>
                <a:gd name="connsiteY1" fmla="*/ 0 h 0"/>
              </a:gdLst>
              <a:ahLst/>
              <a:cxnLst>
                <a:cxn ang="0">
                  <a:pos x="connsiteX0" y="connsiteY0"/>
                </a:cxn>
                <a:cxn ang="0">
                  <a:pos x="connsiteX1" y="connsiteY1"/>
                </a:cxn>
              </a:cxnLst>
              <a:rect l="l" t="t" r="r" b="b"/>
              <a:pathLst>
                <a:path w="1428750">
                  <a:moveTo>
                    <a:pt x="1428750" y="0"/>
                  </a:moveTo>
                  <a:lnTo>
                    <a:pt x="0" y="0"/>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000"/>
            </a:p>
          </p:txBody>
        </p:sp>
      </p:grpSp>
      <p:grpSp>
        <p:nvGrpSpPr>
          <p:cNvPr id="71" name="组合 70"/>
          <p:cNvGrpSpPr/>
          <p:nvPr/>
        </p:nvGrpSpPr>
        <p:grpSpPr>
          <a:xfrm>
            <a:off x="2179027" y="3708449"/>
            <a:ext cx="5494640" cy="1640222"/>
            <a:chOff x="2070987" y="3659327"/>
            <a:chExt cx="5618853" cy="1640222"/>
          </a:xfrm>
        </p:grpSpPr>
        <p:sp>
          <p:nvSpPr>
            <p:cNvPr id="64" name="圆角矩形 63"/>
            <p:cNvSpPr/>
            <p:nvPr/>
          </p:nvSpPr>
          <p:spPr>
            <a:xfrm>
              <a:off x="4838380" y="4825048"/>
              <a:ext cx="2851460" cy="474501"/>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n w="6350">
                    <a:noFill/>
                  </a:ln>
                  <a:solidFill>
                    <a:schemeClr val="bg1"/>
                  </a:solidFill>
                  <a:latin typeface="Impact" pitchFamily="34" charset="0"/>
                  <a:ea typeface="微软雅黑" pitchFamily="34" charset="-122"/>
                </a:rPr>
                <a:t>操作系统：</a:t>
              </a:r>
              <a:r>
                <a:rPr lang="en-US" altLang="zh-CN" sz="2000" dirty="0">
                  <a:ln w="6350">
                    <a:noFill/>
                  </a:ln>
                  <a:solidFill>
                    <a:schemeClr val="bg1"/>
                  </a:solidFill>
                  <a:latin typeface="Impact" pitchFamily="34" charset="0"/>
                  <a:ea typeface="微软雅黑" pitchFamily="34" charset="-122"/>
                </a:rPr>
                <a:t>Windows7</a:t>
              </a:r>
              <a:endParaRPr lang="zh-CN" altLang="en-US" sz="2000" dirty="0">
                <a:ln w="6350">
                  <a:noFill/>
                </a:ln>
                <a:solidFill>
                  <a:schemeClr val="bg1"/>
                </a:solidFill>
                <a:latin typeface="Impact" pitchFamily="34" charset="0"/>
                <a:ea typeface="微软雅黑" pitchFamily="34" charset="-122"/>
              </a:endParaRPr>
            </a:p>
          </p:txBody>
        </p:sp>
        <p:sp>
          <p:nvSpPr>
            <p:cNvPr id="60" name="任意多边形 59"/>
            <p:cNvSpPr/>
            <p:nvPr/>
          </p:nvSpPr>
          <p:spPr>
            <a:xfrm>
              <a:off x="2070987" y="3659327"/>
              <a:ext cx="2960476" cy="1413554"/>
            </a:xfrm>
            <a:custGeom>
              <a:avLst/>
              <a:gdLst>
                <a:gd name="connsiteX0" fmla="*/ 1590675 w 1590675"/>
                <a:gd name="connsiteY0" fmla="*/ 542925 h 542925"/>
                <a:gd name="connsiteX1" fmla="*/ 0 w 1590675"/>
                <a:gd name="connsiteY1" fmla="*/ 542925 h 542925"/>
                <a:gd name="connsiteX2" fmla="*/ 0 w 1590675"/>
                <a:gd name="connsiteY2" fmla="*/ 0 h 542925"/>
              </a:gdLst>
              <a:ahLst/>
              <a:cxnLst>
                <a:cxn ang="0">
                  <a:pos x="connsiteX0" y="connsiteY0"/>
                </a:cxn>
                <a:cxn ang="0">
                  <a:pos x="connsiteX1" y="connsiteY1"/>
                </a:cxn>
                <a:cxn ang="0">
                  <a:pos x="connsiteX2" y="connsiteY2"/>
                </a:cxn>
              </a:cxnLst>
              <a:rect l="l" t="t" r="r" b="b"/>
              <a:pathLst>
                <a:path w="1590675" h="542925">
                  <a:moveTo>
                    <a:pt x="1590675" y="542925"/>
                  </a:moveTo>
                  <a:lnTo>
                    <a:pt x="0" y="542925"/>
                  </a:lnTo>
                  <a:lnTo>
                    <a:pt x="0" y="0"/>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zh-CN" altLang="en-US" sz="2000"/>
            </a:p>
          </p:txBody>
        </p:sp>
      </p:grpSp>
      <p:sp>
        <p:nvSpPr>
          <p:cNvPr id="73" name="矩形 72"/>
          <p:cNvSpPr/>
          <p:nvPr/>
        </p:nvSpPr>
        <p:spPr>
          <a:xfrm>
            <a:off x="782466" y="1305486"/>
            <a:ext cx="1620957" cy="543290"/>
          </a:xfrm>
          <a:prstGeom prst="rect">
            <a:avLst/>
          </a:prstGeom>
        </p:spPr>
        <p:txBody>
          <a:bodyPr wrap="none">
            <a:spAutoFit/>
          </a:bodyPr>
          <a:lstStyle/>
          <a:p>
            <a:pPr defTabSz="914400">
              <a:lnSpc>
                <a:spcPts val="3800"/>
              </a:lnSpc>
            </a:pPr>
            <a:r>
              <a:rPr lang="zh-CN" altLang="en-US" sz="2800" b="1" dirty="0">
                <a:solidFill>
                  <a:srgbClr val="005499"/>
                </a:solidFill>
                <a:latin typeface="微软雅黑" panose="020B0503020204020204" pitchFamily="34" charset="-122"/>
              </a:rPr>
              <a:t>技术路线</a:t>
            </a:r>
          </a:p>
        </p:txBody>
      </p:sp>
      <p:sp>
        <p:nvSpPr>
          <p:cNvPr id="36" name="TextBox 34"/>
          <p:cNvSpPr txBox="1"/>
          <p:nvPr/>
        </p:nvSpPr>
        <p:spPr>
          <a:xfrm>
            <a:off x="7667816" y="314771"/>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grpSp>
        <p:nvGrpSpPr>
          <p:cNvPr id="37" name="组合 36"/>
          <p:cNvGrpSpPr/>
          <p:nvPr/>
        </p:nvGrpSpPr>
        <p:grpSpPr>
          <a:xfrm>
            <a:off x="11371719" y="6308726"/>
            <a:ext cx="826631" cy="549275"/>
            <a:chOff x="9868845" y="-64101"/>
            <a:chExt cx="826630" cy="549275"/>
          </a:xfrm>
        </p:grpSpPr>
        <p:sp>
          <p:nvSpPr>
            <p:cNvPr id="38" name="矩形 37"/>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05</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41548284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5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anim calcmode="lin" valueType="num">
                                      <p:cBhvr>
                                        <p:cTn id="8" dur="750" fill="hold"/>
                                        <p:tgtEl>
                                          <p:spTgt spid="48"/>
                                        </p:tgtEl>
                                        <p:attrNameLst>
                                          <p:attrName>ppt_x</p:attrName>
                                        </p:attrNameLst>
                                      </p:cBhvr>
                                      <p:tavLst>
                                        <p:tav tm="0">
                                          <p:val>
                                            <p:strVal val="#ppt_x"/>
                                          </p:val>
                                        </p:tav>
                                        <p:tav tm="100000">
                                          <p:val>
                                            <p:strVal val="#ppt_x"/>
                                          </p:val>
                                        </p:tav>
                                      </p:tavLst>
                                    </p:anim>
                                    <p:anim calcmode="lin" valueType="num">
                                      <p:cBhvr>
                                        <p:cTn id="9" dur="75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wipe(left)">
                                      <p:cBhvr>
                                        <p:cTn id="13" dur="500"/>
                                        <p:tgtEl>
                                          <p:spTgt spid="68"/>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childTnLst>
                          </p:cTn>
                        </p:par>
                        <p:par>
                          <p:cTn id="22" fill="hold">
                            <p:stCondLst>
                              <p:cond delay="2500"/>
                            </p:stCondLst>
                            <p:childTnLst>
                              <p:par>
                                <p:cTn id="23" presetID="22" presetClass="entr" presetSubtype="8" fill="hold" nodeType="after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wipe(left)">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barn(inVertical)">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barn(inVertical)">
                                      <p:cBhvr>
                                        <p:cTn id="35" dur="500"/>
                                        <p:tgtEl>
                                          <p:spTgt spid="55"/>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barn(inVertical)">
                                      <p:cBhvr>
                                        <p:cTn id="40" dur="500"/>
                                        <p:tgtEl>
                                          <p:spTgt spid="61"/>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63"/>
                                        </p:tgtEl>
                                        <p:attrNameLst>
                                          <p:attrName>style.visibility</p:attrName>
                                        </p:attrNameLst>
                                      </p:cBhvr>
                                      <p:to>
                                        <p:strVal val="visible"/>
                                      </p:to>
                                    </p:set>
                                    <p:animEffect transition="in" filter="barn(inVertical)">
                                      <p:cBhvr>
                                        <p:cTn id="45"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61" grpId="0"/>
      <p:bldP spid="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28803" y="798185"/>
            <a:ext cx="12198350" cy="0"/>
          </a:xfrm>
          <a:prstGeom prst="line">
            <a:avLst/>
          </a:prstGeom>
          <a:ln w="31750">
            <a:solidFill>
              <a:srgbClr val="005499"/>
            </a:solidFill>
            <a:prstDash val="solid"/>
          </a:ln>
        </p:spPr>
        <p:style>
          <a:lnRef idx="1">
            <a:schemeClr val="accent1"/>
          </a:lnRef>
          <a:fillRef idx="0">
            <a:schemeClr val="accent1"/>
          </a:fillRef>
          <a:effectRef idx="0">
            <a:schemeClr val="accent1"/>
          </a:effectRef>
          <a:fontRef idx="minor">
            <a:schemeClr val="tx1"/>
          </a:fontRef>
        </p:style>
      </p:cxnSp>
      <p:sp>
        <p:nvSpPr>
          <p:cNvPr id="14" name="同侧圆角矩形 13"/>
          <p:cNvSpPr/>
          <p:nvPr/>
        </p:nvSpPr>
        <p:spPr>
          <a:xfrm>
            <a:off x="1088" y="6108915"/>
            <a:ext cx="12197263" cy="750674"/>
          </a:xfrm>
          <a:prstGeom prst="round2SameRect">
            <a:avLst>
              <a:gd name="adj1" fmla="val 0"/>
              <a:gd name="adj2" fmla="val 0"/>
            </a:avLst>
          </a:prstGeom>
          <a:solidFill>
            <a:srgbClr val="005499"/>
          </a:solidFill>
          <a:ln>
            <a:solidFill>
              <a:srgbClr val="005499"/>
            </a:solidFill>
          </a:ln>
          <a:effectLst/>
        </p:spPr>
        <p:style>
          <a:lnRef idx="2">
            <a:schemeClr val="accent1">
              <a:shade val="50000"/>
            </a:schemeClr>
          </a:lnRef>
          <a:fillRef idx="1">
            <a:schemeClr val="accent1"/>
          </a:fillRef>
          <a:effectRef idx="0">
            <a:schemeClr val="accent1"/>
          </a:effectRef>
          <a:fontRef idx="minor">
            <a:schemeClr val="lt1"/>
          </a:fontRef>
        </p:style>
        <p:txBody>
          <a:bodyPr lIns="121963" tIns="60981" rIns="121963" bIns="60981" rtlCol="0" anchor="ctr"/>
          <a:lstStyle/>
          <a:p>
            <a:pPr algn="ctr"/>
            <a:endParaRPr lang="zh-CN" altLang="en-US" sz="3200" b="1" dirty="0">
              <a:solidFill>
                <a:prstClr val="white"/>
              </a:solidFill>
              <a:effectLst>
                <a:outerShdw blurRad="63500" sx="102000" sy="102000" algn="ctr" rotWithShape="0">
                  <a:prstClr val="black">
                    <a:alpha val="40000"/>
                  </a:prstClr>
                </a:outerShdw>
              </a:effectLst>
              <a:latin typeface="微软雅黑" panose="020B0503020204020204" pitchFamily="34" charset="-122"/>
            </a:endParaRPr>
          </a:p>
        </p:txBody>
      </p:sp>
      <p:grpSp>
        <p:nvGrpSpPr>
          <p:cNvPr id="13" name="组合 12"/>
          <p:cNvGrpSpPr/>
          <p:nvPr/>
        </p:nvGrpSpPr>
        <p:grpSpPr>
          <a:xfrm>
            <a:off x="5350292" y="317860"/>
            <a:ext cx="2160239" cy="400110"/>
            <a:chOff x="2693556" y="520253"/>
            <a:chExt cx="2160237" cy="400110"/>
          </a:xfrm>
        </p:grpSpPr>
        <p:sp>
          <p:nvSpPr>
            <p:cNvPr id="16" name="TextBox 15"/>
            <p:cNvSpPr txBox="1"/>
            <p:nvPr/>
          </p:nvSpPr>
          <p:spPr>
            <a:xfrm>
              <a:off x="2816624" y="520253"/>
              <a:ext cx="2037169"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b="1" dirty="0">
                  <a:solidFill>
                    <a:srgbClr val="005499"/>
                  </a:solidFill>
                  <a:latin typeface="微软雅黑" panose="020B0503020204020204" pitchFamily="34" charset="-122"/>
                </a:rPr>
                <a:t>技术路线及需求</a:t>
              </a:r>
            </a:p>
          </p:txBody>
        </p:sp>
        <p:sp>
          <p:nvSpPr>
            <p:cNvPr id="21" name="直角三角形 20"/>
            <p:cNvSpPr/>
            <p:nvPr/>
          </p:nvSpPr>
          <p:spPr>
            <a:xfrm rot="13500000">
              <a:off x="2693556" y="648672"/>
              <a:ext cx="143271" cy="143271"/>
            </a:xfrm>
            <a:prstGeom prst="rtTriangle">
              <a:avLst/>
            </a:prstGeom>
            <a:solidFill>
              <a:srgbClr val="EF08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TextBox 21"/>
          <p:cNvSpPr txBox="1"/>
          <p:nvPr/>
        </p:nvSpPr>
        <p:spPr>
          <a:xfrm>
            <a:off x="3622100" y="323247"/>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背景及</a:t>
            </a:r>
            <a:r>
              <a:rPr lang="zh-CN" altLang="en-US" sz="2000" dirty="0" smtClean="0">
                <a:solidFill>
                  <a:srgbClr val="005499"/>
                </a:solidFill>
                <a:latin typeface="微软雅黑" panose="020B0503020204020204" pitchFamily="34" charset="-122"/>
              </a:rPr>
              <a:t>意义</a:t>
            </a:r>
            <a:endParaRPr lang="zh-CN" altLang="en-US" sz="2000" dirty="0">
              <a:solidFill>
                <a:srgbClr val="005499"/>
              </a:solidFill>
              <a:latin typeface="微软雅黑" panose="020B0503020204020204" pitchFamily="34" charset="-122"/>
            </a:endParaRPr>
          </a:p>
        </p:txBody>
      </p:sp>
      <p:grpSp>
        <p:nvGrpSpPr>
          <p:cNvPr id="24" name="组合 23"/>
          <p:cNvGrpSpPr/>
          <p:nvPr/>
        </p:nvGrpSpPr>
        <p:grpSpPr>
          <a:xfrm>
            <a:off x="205320" y="144367"/>
            <a:ext cx="3000297" cy="556240"/>
            <a:chOff x="662125" y="-568168"/>
            <a:chExt cx="2848079" cy="545249"/>
          </a:xfrm>
        </p:grpSpPr>
        <p:pic>
          <p:nvPicPr>
            <p:cNvPr id="25" name="图片 2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1166" y="-568168"/>
              <a:ext cx="2189038" cy="507861"/>
            </a:xfrm>
            <a:prstGeom prst="rect">
              <a:avLst/>
            </a:prstGeom>
          </p:spPr>
        </p:pic>
        <p:pic>
          <p:nvPicPr>
            <p:cNvPr id="26" name="Picture 79" descr="电子科技大学校徽30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2125" y="-568168"/>
              <a:ext cx="546666" cy="545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 name="TextBox 26"/>
          <p:cNvSpPr txBox="1"/>
          <p:nvPr/>
        </p:nvSpPr>
        <p:spPr>
          <a:xfrm>
            <a:off x="9185559" y="323247"/>
            <a:ext cx="2016227"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实现与测试</a:t>
            </a:r>
            <a:endParaRPr lang="zh-CN" altLang="en-US" sz="2000" dirty="0">
              <a:solidFill>
                <a:srgbClr val="005499"/>
              </a:solidFill>
              <a:latin typeface="微软雅黑" panose="020B0503020204020204" pitchFamily="34" charset="-122"/>
            </a:endParaRPr>
          </a:p>
        </p:txBody>
      </p:sp>
      <p:sp>
        <p:nvSpPr>
          <p:cNvPr id="28" name="TextBox 27"/>
          <p:cNvSpPr txBox="1"/>
          <p:nvPr/>
        </p:nvSpPr>
        <p:spPr>
          <a:xfrm>
            <a:off x="10640937" y="329110"/>
            <a:ext cx="1575796"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smtClean="0">
                <a:solidFill>
                  <a:srgbClr val="005499"/>
                </a:solidFill>
                <a:latin typeface="微软雅黑" panose="020B0503020204020204" pitchFamily="34" charset="-122"/>
              </a:rPr>
              <a:t>成果与展望</a:t>
            </a:r>
            <a:endParaRPr lang="zh-CN" altLang="en-US" sz="2000" dirty="0">
              <a:solidFill>
                <a:srgbClr val="005499"/>
              </a:solidFill>
              <a:latin typeface="微软雅黑" panose="020B0503020204020204" pitchFamily="34" charset="-122"/>
            </a:endParaRPr>
          </a:p>
        </p:txBody>
      </p:sp>
      <p:sp>
        <p:nvSpPr>
          <p:cNvPr id="35" name="Freeform 103"/>
          <p:cNvSpPr>
            <a:spLocks noEditPoints="1"/>
          </p:cNvSpPr>
          <p:nvPr/>
        </p:nvSpPr>
        <p:spPr bwMode="auto">
          <a:xfrm>
            <a:off x="6754231" y="1247789"/>
            <a:ext cx="548563" cy="483052"/>
          </a:xfrm>
          <a:custGeom>
            <a:avLst/>
            <a:gdLst>
              <a:gd name="T0" fmla="*/ 420760 w 332"/>
              <a:gd name="T1" fmla="*/ 301376 h 272"/>
              <a:gd name="T2" fmla="*/ 262809 w 332"/>
              <a:gd name="T3" fmla="*/ 301376 h 272"/>
              <a:gd name="T4" fmla="*/ 390232 w 332"/>
              <a:gd name="T5" fmla="*/ 281461 h 272"/>
              <a:gd name="T6" fmla="*/ 400850 w 332"/>
              <a:gd name="T7" fmla="*/ 270840 h 272"/>
              <a:gd name="T8" fmla="*/ 400850 w 332"/>
              <a:gd name="T9" fmla="*/ 70365 h 272"/>
              <a:gd name="T10" fmla="*/ 420760 w 332"/>
              <a:gd name="T11" fmla="*/ 70365 h 272"/>
              <a:gd name="T12" fmla="*/ 420760 w 332"/>
              <a:gd name="T13" fmla="*/ 301376 h 272"/>
              <a:gd name="T14" fmla="*/ 230954 w 332"/>
              <a:gd name="T15" fmla="*/ 297393 h 272"/>
              <a:gd name="T16" fmla="*/ 230954 w 332"/>
              <a:gd name="T17" fmla="*/ 63727 h 272"/>
              <a:gd name="T18" fmla="*/ 380941 w 332"/>
              <a:gd name="T19" fmla="*/ 19915 h 272"/>
              <a:gd name="T20" fmla="*/ 380941 w 332"/>
              <a:gd name="T21" fmla="*/ 261546 h 272"/>
              <a:gd name="T22" fmla="*/ 230954 w 332"/>
              <a:gd name="T23" fmla="*/ 297393 h 272"/>
              <a:gd name="T24" fmla="*/ 209716 w 332"/>
              <a:gd name="T25" fmla="*/ 297393 h 272"/>
              <a:gd name="T26" fmla="*/ 59729 w 332"/>
              <a:gd name="T27" fmla="*/ 261546 h 272"/>
              <a:gd name="T28" fmla="*/ 59729 w 332"/>
              <a:gd name="T29" fmla="*/ 19915 h 272"/>
              <a:gd name="T30" fmla="*/ 209716 w 332"/>
              <a:gd name="T31" fmla="*/ 63727 h 272"/>
              <a:gd name="T32" fmla="*/ 209716 w 332"/>
              <a:gd name="T33" fmla="*/ 297393 h 272"/>
              <a:gd name="T34" fmla="*/ 19910 w 332"/>
              <a:gd name="T35" fmla="*/ 301376 h 272"/>
              <a:gd name="T36" fmla="*/ 19910 w 332"/>
              <a:gd name="T37" fmla="*/ 70365 h 272"/>
              <a:gd name="T38" fmla="*/ 39820 w 332"/>
              <a:gd name="T39" fmla="*/ 70365 h 272"/>
              <a:gd name="T40" fmla="*/ 39820 w 332"/>
              <a:gd name="T41" fmla="*/ 270840 h 272"/>
              <a:gd name="T42" fmla="*/ 49111 w 332"/>
              <a:gd name="T43" fmla="*/ 281461 h 272"/>
              <a:gd name="T44" fmla="*/ 177861 w 332"/>
              <a:gd name="T45" fmla="*/ 301376 h 272"/>
              <a:gd name="T46" fmla="*/ 19910 w 332"/>
              <a:gd name="T47" fmla="*/ 301376 h 272"/>
              <a:gd name="T48" fmla="*/ 420760 w 332"/>
              <a:gd name="T49" fmla="*/ 50451 h 272"/>
              <a:gd name="T50" fmla="*/ 400850 w 332"/>
              <a:gd name="T51" fmla="*/ 50451 h 272"/>
              <a:gd name="T52" fmla="*/ 400850 w 332"/>
              <a:gd name="T53" fmla="*/ 9294 h 272"/>
              <a:gd name="T54" fmla="*/ 390232 w 332"/>
              <a:gd name="T55" fmla="*/ 0 h 272"/>
              <a:gd name="T56" fmla="*/ 220335 w 332"/>
              <a:gd name="T57" fmla="*/ 45140 h 272"/>
              <a:gd name="T58" fmla="*/ 49111 w 332"/>
              <a:gd name="T59" fmla="*/ 0 h 272"/>
              <a:gd name="T60" fmla="*/ 39820 w 332"/>
              <a:gd name="T61" fmla="*/ 9294 h 272"/>
              <a:gd name="T62" fmla="*/ 39820 w 332"/>
              <a:gd name="T63" fmla="*/ 50451 h 272"/>
              <a:gd name="T64" fmla="*/ 19910 w 332"/>
              <a:gd name="T65" fmla="*/ 50451 h 272"/>
              <a:gd name="T66" fmla="*/ 0 w 332"/>
              <a:gd name="T67" fmla="*/ 70365 h 272"/>
              <a:gd name="T68" fmla="*/ 0 w 332"/>
              <a:gd name="T69" fmla="*/ 321291 h 272"/>
              <a:gd name="T70" fmla="*/ 19910 w 332"/>
              <a:gd name="T71" fmla="*/ 341205 h 272"/>
              <a:gd name="T72" fmla="*/ 189807 w 332"/>
              <a:gd name="T73" fmla="*/ 341205 h 272"/>
              <a:gd name="T74" fmla="*/ 209716 w 332"/>
              <a:gd name="T75" fmla="*/ 361120 h 272"/>
              <a:gd name="T76" fmla="*/ 230954 w 332"/>
              <a:gd name="T77" fmla="*/ 361120 h 272"/>
              <a:gd name="T78" fmla="*/ 250863 w 332"/>
              <a:gd name="T79" fmla="*/ 341205 h 272"/>
              <a:gd name="T80" fmla="*/ 420760 w 332"/>
              <a:gd name="T81" fmla="*/ 341205 h 272"/>
              <a:gd name="T82" fmla="*/ 440670 w 332"/>
              <a:gd name="T83" fmla="*/ 321291 h 272"/>
              <a:gd name="T84" fmla="*/ 440670 w 332"/>
              <a:gd name="T85" fmla="*/ 70365 h 272"/>
              <a:gd name="T86" fmla="*/ 420760 w 332"/>
              <a:gd name="T87" fmla="*/ 50451 h 2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32"/>
              <a:gd name="T133" fmla="*/ 0 h 272"/>
              <a:gd name="T134" fmla="*/ 332 w 332"/>
              <a:gd name="T135" fmla="*/ 272 h 27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rgbClr val="005499"/>
          </a:solidFill>
          <a:ln w="9525">
            <a:noFill/>
            <a:round/>
            <a:headEnd/>
            <a:tailEnd/>
          </a:ln>
        </p:spPr>
        <p:txBody>
          <a:bodyPr/>
          <a:lstStyle/>
          <a:p>
            <a:endParaRPr lang="zh-CN" altLang="en-US"/>
          </a:p>
        </p:txBody>
      </p:sp>
      <p:sp>
        <p:nvSpPr>
          <p:cNvPr id="40" name="Freeform 108"/>
          <p:cNvSpPr>
            <a:spLocks noEditPoints="1"/>
          </p:cNvSpPr>
          <p:nvPr/>
        </p:nvSpPr>
        <p:spPr bwMode="auto">
          <a:xfrm rot="-1494474">
            <a:off x="7399360" y="2928909"/>
            <a:ext cx="331506" cy="531782"/>
          </a:xfrm>
          <a:custGeom>
            <a:avLst/>
            <a:gdLst>
              <a:gd name="T0" fmla="*/ 259797 w 201"/>
              <a:gd name="T1" fmla="*/ 360493 h 299"/>
              <a:gd name="T2" fmla="*/ 217381 w 201"/>
              <a:gd name="T3" fmla="*/ 264717 h 299"/>
              <a:gd name="T4" fmla="*/ 201475 w 201"/>
              <a:gd name="T5" fmla="*/ 251414 h 299"/>
              <a:gd name="T6" fmla="*/ 189545 w 201"/>
              <a:gd name="T7" fmla="*/ 224810 h 299"/>
              <a:gd name="T8" fmla="*/ 231961 w 201"/>
              <a:gd name="T9" fmla="*/ 82475 h 299"/>
              <a:gd name="T10" fmla="*/ 82181 w 201"/>
              <a:gd name="T11" fmla="*/ 26605 h 299"/>
              <a:gd name="T12" fmla="*/ 26510 w 201"/>
              <a:gd name="T13" fmla="*/ 176921 h 299"/>
              <a:gd name="T14" fmla="*/ 161710 w 201"/>
              <a:gd name="T15" fmla="*/ 238112 h 299"/>
              <a:gd name="T16" fmla="*/ 173640 w 201"/>
              <a:gd name="T17" fmla="*/ 264717 h 299"/>
              <a:gd name="T18" fmla="*/ 173640 w 201"/>
              <a:gd name="T19" fmla="*/ 286000 h 299"/>
              <a:gd name="T20" fmla="*/ 216055 w 201"/>
              <a:gd name="T21" fmla="*/ 380447 h 299"/>
              <a:gd name="T22" fmla="*/ 247867 w 201"/>
              <a:gd name="T23" fmla="*/ 392419 h 299"/>
              <a:gd name="T24" fmla="*/ 259797 w 201"/>
              <a:gd name="T25" fmla="*/ 360493 h 299"/>
              <a:gd name="T26" fmla="*/ 167012 w 201"/>
              <a:gd name="T27" fmla="*/ 212837 h 299"/>
              <a:gd name="T28" fmla="*/ 45067 w 201"/>
              <a:gd name="T29" fmla="*/ 167609 h 299"/>
              <a:gd name="T30" fmla="*/ 91459 w 201"/>
              <a:gd name="T31" fmla="*/ 45228 h 299"/>
              <a:gd name="T32" fmla="*/ 212079 w 201"/>
              <a:gd name="T33" fmla="*/ 91786 h 299"/>
              <a:gd name="T34" fmla="*/ 167012 w 201"/>
              <a:gd name="T35" fmla="*/ 212837 h 2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1"/>
              <a:gd name="T55" fmla="*/ 0 h 299"/>
              <a:gd name="T56" fmla="*/ 201 w 201"/>
              <a:gd name="T57" fmla="*/ 299 h 29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1" h="299">
                <a:moveTo>
                  <a:pt x="196" y="271"/>
                </a:moveTo>
                <a:cubicBezTo>
                  <a:pt x="164" y="199"/>
                  <a:pt x="164" y="199"/>
                  <a:pt x="164" y="199"/>
                </a:cubicBezTo>
                <a:cubicBezTo>
                  <a:pt x="162" y="194"/>
                  <a:pt x="157" y="191"/>
                  <a:pt x="152" y="189"/>
                </a:cubicBezTo>
                <a:cubicBezTo>
                  <a:pt x="143" y="169"/>
                  <a:pt x="143" y="169"/>
                  <a:pt x="143" y="169"/>
                </a:cubicBezTo>
                <a:cubicBezTo>
                  <a:pt x="178" y="147"/>
                  <a:pt x="193" y="101"/>
                  <a:pt x="175" y="62"/>
                </a:cubicBezTo>
                <a:cubicBezTo>
                  <a:pt x="155" y="19"/>
                  <a:pt x="105" y="0"/>
                  <a:pt x="62" y="20"/>
                </a:cubicBezTo>
                <a:cubicBezTo>
                  <a:pt x="19" y="39"/>
                  <a:pt x="0" y="90"/>
                  <a:pt x="20" y="133"/>
                </a:cubicBezTo>
                <a:cubicBezTo>
                  <a:pt x="38" y="172"/>
                  <a:pt x="82" y="191"/>
                  <a:pt x="122" y="179"/>
                </a:cubicBezTo>
                <a:cubicBezTo>
                  <a:pt x="131" y="199"/>
                  <a:pt x="131" y="199"/>
                  <a:pt x="131" y="199"/>
                </a:cubicBezTo>
                <a:cubicBezTo>
                  <a:pt x="128" y="204"/>
                  <a:pt x="128" y="209"/>
                  <a:pt x="131" y="215"/>
                </a:cubicBezTo>
                <a:cubicBezTo>
                  <a:pt x="163" y="286"/>
                  <a:pt x="163" y="286"/>
                  <a:pt x="163" y="286"/>
                </a:cubicBezTo>
                <a:cubicBezTo>
                  <a:pt x="167" y="295"/>
                  <a:pt x="178" y="299"/>
                  <a:pt x="187" y="295"/>
                </a:cubicBezTo>
                <a:cubicBezTo>
                  <a:pt x="197" y="291"/>
                  <a:pt x="201" y="280"/>
                  <a:pt x="196" y="271"/>
                </a:cubicBezTo>
                <a:close/>
                <a:moveTo>
                  <a:pt x="126" y="160"/>
                </a:moveTo>
                <a:cubicBezTo>
                  <a:pt x="91" y="176"/>
                  <a:pt x="50" y="161"/>
                  <a:pt x="34" y="126"/>
                </a:cubicBezTo>
                <a:cubicBezTo>
                  <a:pt x="19" y="91"/>
                  <a:pt x="34" y="50"/>
                  <a:pt x="69" y="34"/>
                </a:cubicBezTo>
                <a:cubicBezTo>
                  <a:pt x="104" y="18"/>
                  <a:pt x="145" y="34"/>
                  <a:pt x="160" y="69"/>
                </a:cubicBezTo>
                <a:cubicBezTo>
                  <a:pt x="176" y="103"/>
                  <a:pt x="161" y="145"/>
                  <a:pt x="126" y="160"/>
                </a:cubicBezTo>
                <a:close/>
              </a:path>
            </a:pathLst>
          </a:custGeom>
          <a:solidFill>
            <a:srgbClr val="005499"/>
          </a:solidFill>
          <a:ln w="9525">
            <a:noFill/>
            <a:round/>
            <a:headEnd/>
            <a:tailEnd/>
          </a:ln>
        </p:spPr>
        <p:txBody>
          <a:bodyPr/>
          <a:lstStyle/>
          <a:p>
            <a:endParaRPr lang="zh-CN" altLang="en-US"/>
          </a:p>
        </p:txBody>
      </p:sp>
      <p:grpSp>
        <p:nvGrpSpPr>
          <p:cNvPr id="41" name="组合 100"/>
          <p:cNvGrpSpPr/>
          <p:nvPr/>
        </p:nvGrpSpPr>
        <p:grpSpPr>
          <a:xfrm>
            <a:off x="4399233" y="1795870"/>
            <a:ext cx="505375" cy="544299"/>
            <a:chOff x="3020219" y="1344612"/>
            <a:chExt cx="511175" cy="512763"/>
          </a:xfrm>
          <a:solidFill>
            <a:srgbClr val="005499"/>
          </a:solidFill>
        </p:grpSpPr>
        <p:sp>
          <p:nvSpPr>
            <p:cNvPr id="42"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sp>
          <p:nvSpPr>
            <p:cNvPr id="43"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sp>
          <p:nvSpPr>
            <p:cNvPr id="44"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sp>
          <p:nvSpPr>
            <p:cNvPr id="45"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grpFill/>
            <a:ln>
              <a:noFill/>
            </a:ln>
          </p:spPr>
          <p:txBody>
            <a:bodyPr/>
            <a:lstStyle/>
            <a:p>
              <a:pPr fontAlgn="auto">
                <a:spcBef>
                  <a:spcPts val="0"/>
                </a:spcBef>
                <a:spcAft>
                  <a:spcPts val="0"/>
                </a:spcAft>
                <a:defRPr/>
              </a:pPr>
              <a:endParaRPr lang="zh-CN" altLang="en-US">
                <a:latin typeface="+mn-lt"/>
                <a:ea typeface="+mn-ea"/>
              </a:endParaRPr>
            </a:p>
          </p:txBody>
        </p:sp>
        <p:sp>
          <p:nvSpPr>
            <p:cNvPr id="46" name="Oval 113"/>
            <p:cNvSpPr>
              <a:spLocks noChangeArrowheads="1"/>
            </p:cNvSpPr>
            <p:nvPr/>
          </p:nvSpPr>
          <p:spPr bwMode="auto">
            <a:xfrm>
              <a:off x="3236119" y="1562100"/>
              <a:ext cx="79375" cy="77788"/>
            </a:xfrm>
            <a:prstGeom prst="ellipse">
              <a:avLst/>
            </a:prstGeom>
            <a:grpFill/>
            <a:ln>
              <a:noFill/>
            </a:ln>
          </p:spPr>
          <p:txBody>
            <a:bodyPr/>
            <a:lstStyle/>
            <a:p>
              <a:pPr fontAlgn="auto">
                <a:spcBef>
                  <a:spcPts val="0"/>
                </a:spcBef>
                <a:spcAft>
                  <a:spcPts val="0"/>
                </a:spcAft>
                <a:defRPr/>
              </a:pPr>
              <a:endParaRPr lang="zh-CN" altLang="en-US">
                <a:latin typeface="+mn-lt"/>
                <a:ea typeface="+mn-ea"/>
              </a:endParaRPr>
            </a:p>
          </p:txBody>
        </p:sp>
      </p:grpSp>
      <p:sp>
        <p:nvSpPr>
          <p:cNvPr id="47" name="Freeform 80"/>
          <p:cNvSpPr>
            <a:spLocks noEditPoints="1"/>
          </p:cNvSpPr>
          <p:nvPr/>
        </p:nvSpPr>
        <p:spPr bwMode="auto">
          <a:xfrm flipH="1">
            <a:off x="3401358" y="3971952"/>
            <a:ext cx="485419" cy="427967"/>
          </a:xfrm>
          <a:custGeom>
            <a:avLst/>
            <a:gdLst>
              <a:gd name="T0" fmla="*/ 15940 w 147"/>
              <a:gd name="T1" fmla="*/ 0 h 122"/>
              <a:gd name="T2" fmla="*/ 15940 w 147"/>
              <a:gd name="T3" fmla="*/ 0 h 122"/>
              <a:gd name="T4" fmla="*/ 374585 w 147"/>
              <a:gd name="T5" fmla="*/ 0 h 122"/>
              <a:gd name="T6" fmla="*/ 390525 w 147"/>
              <a:gd name="T7" fmla="*/ 13142 h 122"/>
              <a:gd name="T8" fmla="*/ 390525 w 147"/>
              <a:gd name="T9" fmla="*/ 13142 h 122"/>
              <a:gd name="T10" fmla="*/ 390525 w 147"/>
              <a:gd name="T11" fmla="*/ 270734 h 122"/>
              <a:gd name="T12" fmla="*/ 374585 w 147"/>
              <a:gd name="T13" fmla="*/ 283876 h 122"/>
              <a:gd name="T14" fmla="*/ 374585 w 147"/>
              <a:gd name="T15" fmla="*/ 283876 h 122"/>
              <a:gd name="T16" fmla="*/ 209874 w 147"/>
              <a:gd name="T17" fmla="*/ 283876 h 122"/>
              <a:gd name="T18" fmla="*/ 209874 w 147"/>
              <a:gd name="T19" fmla="*/ 302276 h 122"/>
              <a:gd name="T20" fmla="*/ 209874 w 147"/>
              <a:gd name="T21" fmla="*/ 302276 h 122"/>
              <a:gd name="T22" fmla="*/ 292230 w 147"/>
              <a:gd name="T23" fmla="*/ 302276 h 122"/>
              <a:gd name="T24" fmla="*/ 302856 w 147"/>
              <a:gd name="T25" fmla="*/ 312790 h 122"/>
              <a:gd name="T26" fmla="*/ 292230 w 147"/>
              <a:gd name="T27" fmla="*/ 320675 h 122"/>
              <a:gd name="T28" fmla="*/ 95639 w 147"/>
              <a:gd name="T29" fmla="*/ 320675 h 122"/>
              <a:gd name="T30" fmla="*/ 87669 w 147"/>
              <a:gd name="T31" fmla="*/ 312790 h 122"/>
              <a:gd name="T32" fmla="*/ 95639 w 147"/>
              <a:gd name="T33" fmla="*/ 302276 h 122"/>
              <a:gd name="T34" fmla="*/ 180651 w 147"/>
              <a:gd name="T35" fmla="*/ 302276 h 122"/>
              <a:gd name="T36" fmla="*/ 180651 w 147"/>
              <a:gd name="T37" fmla="*/ 302276 h 122"/>
              <a:gd name="T38" fmla="*/ 180651 w 147"/>
              <a:gd name="T39" fmla="*/ 283876 h 122"/>
              <a:gd name="T40" fmla="*/ 15940 w 147"/>
              <a:gd name="T41" fmla="*/ 283876 h 122"/>
              <a:gd name="T42" fmla="*/ 0 w 147"/>
              <a:gd name="T43" fmla="*/ 270734 h 122"/>
              <a:gd name="T44" fmla="*/ 0 w 147"/>
              <a:gd name="T45" fmla="*/ 270734 h 122"/>
              <a:gd name="T46" fmla="*/ 0 w 147"/>
              <a:gd name="T47" fmla="*/ 13142 h 122"/>
              <a:gd name="T48" fmla="*/ 15940 w 147"/>
              <a:gd name="T49" fmla="*/ 0 h 122"/>
              <a:gd name="T50" fmla="*/ 332079 w 147"/>
              <a:gd name="T51" fmla="*/ 212907 h 122"/>
              <a:gd name="T52" fmla="*/ 332079 w 147"/>
              <a:gd name="T53" fmla="*/ 212907 h 122"/>
              <a:gd name="T54" fmla="*/ 348019 w 147"/>
              <a:gd name="T55" fmla="*/ 228678 h 122"/>
              <a:gd name="T56" fmla="*/ 332079 w 147"/>
              <a:gd name="T57" fmla="*/ 244449 h 122"/>
              <a:gd name="T58" fmla="*/ 318796 w 147"/>
              <a:gd name="T59" fmla="*/ 228678 h 122"/>
              <a:gd name="T60" fmla="*/ 332079 w 147"/>
              <a:gd name="T61" fmla="*/ 212907 h 122"/>
              <a:gd name="T62" fmla="*/ 358645 w 147"/>
              <a:gd name="T63" fmla="*/ 28913 h 122"/>
              <a:gd name="T64" fmla="*/ 358645 w 147"/>
              <a:gd name="T65" fmla="*/ 28913 h 122"/>
              <a:gd name="T66" fmla="*/ 29223 w 147"/>
              <a:gd name="T67" fmla="*/ 28913 h 122"/>
              <a:gd name="T68" fmla="*/ 29223 w 147"/>
              <a:gd name="T69" fmla="*/ 254963 h 122"/>
              <a:gd name="T70" fmla="*/ 358645 w 147"/>
              <a:gd name="T71" fmla="*/ 254963 h 122"/>
              <a:gd name="T72" fmla="*/ 358645 w 147"/>
              <a:gd name="T73" fmla="*/ 28913 h 12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47"/>
              <a:gd name="T112" fmla="*/ 0 h 122"/>
              <a:gd name="T113" fmla="*/ 147 w 147"/>
              <a:gd name="T114" fmla="*/ 122 h 12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005499"/>
          </a:solidFill>
          <a:ln w="9525">
            <a:noFill/>
            <a:round/>
            <a:headEnd/>
            <a:tailEnd/>
          </a:ln>
        </p:spPr>
        <p:txBody>
          <a:bodyPr/>
          <a:lstStyle/>
          <a:p>
            <a:endParaRPr lang="zh-CN" altLang="en-US"/>
          </a:p>
        </p:txBody>
      </p:sp>
      <p:sp>
        <p:nvSpPr>
          <p:cNvPr id="66" name="圆角矩形 65"/>
          <p:cNvSpPr/>
          <p:nvPr/>
        </p:nvSpPr>
        <p:spPr>
          <a:xfrm>
            <a:off x="7426494" y="1126165"/>
            <a:ext cx="2669555" cy="492878"/>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dirty="0" smtClean="0">
                <a:ln w="6350">
                  <a:noFill/>
                </a:ln>
                <a:solidFill>
                  <a:schemeClr val="bg1"/>
                </a:solidFill>
                <a:latin typeface="Impact" pitchFamily="34" charset="0"/>
                <a:ea typeface="微软雅黑" pitchFamily="34" charset="-122"/>
              </a:rPr>
              <a:t>需求二：实验室管理</a:t>
            </a:r>
            <a:endParaRPr lang="zh-CN" altLang="en-US" sz="2000" dirty="0">
              <a:ln w="6350">
                <a:noFill/>
              </a:ln>
              <a:solidFill>
                <a:schemeClr val="bg1"/>
              </a:solidFill>
              <a:latin typeface="Impact" pitchFamily="34" charset="0"/>
              <a:ea typeface="微软雅黑" pitchFamily="34" charset="-122"/>
            </a:endParaRPr>
          </a:p>
        </p:txBody>
      </p:sp>
      <p:sp>
        <p:nvSpPr>
          <p:cNvPr id="72" name="圆角矩形 71"/>
          <p:cNvSpPr/>
          <p:nvPr/>
        </p:nvSpPr>
        <p:spPr>
          <a:xfrm>
            <a:off x="7988972" y="2843105"/>
            <a:ext cx="2669554" cy="492875"/>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a:ln w="6350">
                  <a:noFill/>
                </a:ln>
                <a:solidFill>
                  <a:schemeClr val="bg1"/>
                </a:solidFill>
                <a:latin typeface="Impact" pitchFamily="34" charset="0"/>
                <a:ea typeface="微软雅黑" pitchFamily="34" charset="-122"/>
              </a:rPr>
              <a:t>需求</a:t>
            </a:r>
            <a:r>
              <a:rPr lang="zh-CN" altLang="en-US" sz="2000" dirty="0" smtClean="0">
                <a:ln w="6350">
                  <a:noFill/>
                </a:ln>
                <a:solidFill>
                  <a:schemeClr val="bg1"/>
                </a:solidFill>
                <a:latin typeface="Impact" pitchFamily="34" charset="0"/>
                <a:ea typeface="微软雅黑" pitchFamily="34" charset="-122"/>
              </a:rPr>
              <a:t>四：教学管理</a:t>
            </a:r>
            <a:endParaRPr lang="zh-CN" altLang="en-US" sz="2000" dirty="0">
              <a:ln w="6350">
                <a:noFill/>
              </a:ln>
              <a:solidFill>
                <a:schemeClr val="bg1"/>
              </a:solidFill>
              <a:latin typeface="Impact" pitchFamily="34" charset="0"/>
              <a:ea typeface="微软雅黑" pitchFamily="34" charset="-122"/>
            </a:endParaRPr>
          </a:p>
        </p:txBody>
      </p:sp>
      <p:sp>
        <p:nvSpPr>
          <p:cNvPr id="74" name="圆角矩形 73"/>
          <p:cNvSpPr/>
          <p:nvPr/>
        </p:nvSpPr>
        <p:spPr>
          <a:xfrm>
            <a:off x="1631012" y="1968077"/>
            <a:ext cx="2669554" cy="492878"/>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smtClean="0">
                <a:ln w="6350">
                  <a:noFill/>
                </a:ln>
                <a:solidFill>
                  <a:schemeClr val="bg1"/>
                </a:solidFill>
                <a:latin typeface="Impact" pitchFamily="34" charset="0"/>
                <a:ea typeface="微软雅黑" pitchFamily="34" charset="-122"/>
              </a:rPr>
              <a:t>需求一：</a:t>
            </a:r>
            <a:r>
              <a:rPr lang="zh-CN" altLang="en-US" sz="2000" dirty="0">
                <a:ln w="6350">
                  <a:noFill/>
                </a:ln>
                <a:solidFill>
                  <a:schemeClr val="bg1"/>
                </a:solidFill>
                <a:latin typeface="Impact" pitchFamily="34" charset="0"/>
                <a:ea typeface="微软雅黑" pitchFamily="34" charset="-122"/>
              </a:rPr>
              <a:t>成员</a:t>
            </a:r>
            <a:r>
              <a:rPr lang="zh-CN" altLang="en-US" sz="2000" dirty="0" smtClean="0">
                <a:ln w="6350">
                  <a:noFill/>
                </a:ln>
                <a:solidFill>
                  <a:schemeClr val="bg1"/>
                </a:solidFill>
                <a:latin typeface="Impact" pitchFamily="34" charset="0"/>
                <a:ea typeface="微软雅黑" pitchFamily="34" charset="-122"/>
              </a:rPr>
              <a:t>管理</a:t>
            </a:r>
            <a:endParaRPr lang="zh-CN" altLang="en-US" sz="2000" dirty="0">
              <a:ln w="6350">
                <a:noFill/>
              </a:ln>
              <a:solidFill>
                <a:schemeClr val="bg1"/>
              </a:solidFill>
              <a:latin typeface="Impact" pitchFamily="34" charset="0"/>
              <a:ea typeface="微软雅黑" pitchFamily="34" charset="-122"/>
            </a:endParaRPr>
          </a:p>
        </p:txBody>
      </p:sp>
      <p:sp>
        <p:nvSpPr>
          <p:cNvPr id="76" name="圆角矩形 75"/>
          <p:cNvSpPr/>
          <p:nvPr/>
        </p:nvSpPr>
        <p:spPr>
          <a:xfrm>
            <a:off x="598291" y="4109542"/>
            <a:ext cx="2669554" cy="492875"/>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sz="2000" dirty="0" smtClean="0">
                <a:ln w="6350">
                  <a:noFill/>
                </a:ln>
                <a:solidFill>
                  <a:schemeClr val="bg1"/>
                </a:solidFill>
                <a:latin typeface="Impact" pitchFamily="34" charset="0"/>
                <a:ea typeface="微软雅黑" pitchFamily="34" charset="-122"/>
              </a:rPr>
              <a:t>需求三：设备管理</a:t>
            </a:r>
            <a:endParaRPr lang="zh-CN" altLang="en-US" sz="2000" dirty="0">
              <a:ln w="6350">
                <a:noFill/>
              </a:ln>
              <a:solidFill>
                <a:schemeClr val="bg1"/>
              </a:solidFill>
              <a:latin typeface="Impact" pitchFamily="34" charset="0"/>
              <a:ea typeface="微软雅黑" pitchFamily="34" charset="-122"/>
            </a:endParaRPr>
          </a:p>
        </p:txBody>
      </p:sp>
      <p:grpSp>
        <p:nvGrpSpPr>
          <p:cNvPr id="77" name="组合 3"/>
          <p:cNvGrpSpPr>
            <a:grpSpLocks/>
          </p:cNvGrpSpPr>
          <p:nvPr/>
        </p:nvGrpSpPr>
        <p:grpSpPr bwMode="auto">
          <a:xfrm>
            <a:off x="5602120" y="1507245"/>
            <a:ext cx="879587" cy="4446755"/>
            <a:chOff x="4360547" y="1601788"/>
            <a:chExt cx="417513" cy="3160713"/>
          </a:xfrm>
        </p:grpSpPr>
        <p:sp>
          <p:nvSpPr>
            <p:cNvPr id="78" name="Freeform 96"/>
            <p:cNvSpPr>
              <a:spLocks/>
            </p:cNvSpPr>
            <p:nvPr/>
          </p:nvSpPr>
          <p:spPr bwMode="auto">
            <a:xfrm>
              <a:off x="4373247" y="1601788"/>
              <a:ext cx="392113" cy="682625"/>
            </a:xfrm>
            <a:custGeom>
              <a:avLst/>
              <a:gdLst>
                <a:gd name="T0" fmla="*/ 392113 w 235"/>
                <a:gd name="T1" fmla="*/ 602316 h 408"/>
                <a:gd name="T2" fmla="*/ 312022 w 235"/>
                <a:gd name="T3" fmla="*/ 682625 h 408"/>
                <a:gd name="T4" fmla="*/ 80091 w 235"/>
                <a:gd name="T5" fmla="*/ 682625 h 408"/>
                <a:gd name="T6" fmla="*/ 0 w 235"/>
                <a:gd name="T7" fmla="*/ 602316 h 408"/>
                <a:gd name="T8" fmla="*/ 0 w 235"/>
                <a:gd name="T9" fmla="*/ 80309 h 408"/>
                <a:gd name="T10" fmla="*/ 80091 w 235"/>
                <a:gd name="T11" fmla="*/ 0 h 408"/>
                <a:gd name="T12" fmla="*/ 312022 w 235"/>
                <a:gd name="T13" fmla="*/ 0 h 408"/>
                <a:gd name="T14" fmla="*/ 392113 w 235"/>
                <a:gd name="T15" fmla="*/ 80309 h 408"/>
                <a:gd name="T16" fmla="*/ 392113 w 235"/>
                <a:gd name="T17" fmla="*/ 602316 h 4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5"/>
                <a:gd name="T28" fmla="*/ 0 h 408"/>
                <a:gd name="T29" fmla="*/ 235 w 235"/>
                <a:gd name="T30" fmla="*/ 408 h 4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5" h="408">
                  <a:moveTo>
                    <a:pt x="235" y="360"/>
                  </a:moveTo>
                  <a:cubicBezTo>
                    <a:pt x="235" y="387"/>
                    <a:pt x="214" y="408"/>
                    <a:pt x="187" y="408"/>
                  </a:cubicBezTo>
                  <a:cubicBezTo>
                    <a:pt x="48" y="408"/>
                    <a:pt x="48" y="408"/>
                    <a:pt x="48" y="408"/>
                  </a:cubicBezTo>
                  <a:cubicBezTo>
                    <a:pt x="21" y="408"/>
                    <a:pt x="0" y="387"/>
                    <a:pt x="0" y="360"/>
                  </a:cubicBezTo>
                  <a:cubicBezTo>
                    <a:pt x="0" y="48"/>
                    <a:pt x="0" y="48"/>
                    <a:pt x="0" y="48"/>
                  </a:cubicBezTo>
                  <a:cubicBezTo>
                    <a:pt x="0" y="21"/>
                    <a:pt x="21" y="0"/>
                    <a:pt x="48" y="0"/>
                  </a:cubicBezTo>
                  <a:cubicBezTo>
                    <a:pt x="187" y="0"/>
                    <a:pt x="187" y="0"/>
                    <a:pt x="187" y="0"/>
                  </a:cubicBezTo>
                  <a:cubicBezTo>
                    <a:pt x="214" y="0"/>
                    <a:pt x="235" y="21"/>
                    <a:pt x="235" y="48"/>
                  </a:cubicBezTo>
                  <a:lnTo>
                    <a:pt x="235" y="360"/>
                  </a:lnTo>
                  <a:close/>
                </a:path>
              </a:pathLst>
            </a:custGeom>
            <a:solidFill>
              <a:schemeClr val="tx2"/>
            </a:solidFill>
            <a:ln w="9525">
              <a:noFill/>
              <a:round/>
              <a:headEnd/>
              <a:tailEnd/>
            </a:ln>
          </p:spPr>
          <p:txBody>
            <a:bodyPr/>
            <a:lstStyle/>
            <a:p>
              <a:endParaRPr lang="zh-CN" altLang="en-US"/>
            </a:p>
          </p:txBody>
        </p:sp>
        <p:sp>
          <p:nvSpPr>
            <p:cNvPr id="79" name="Rectangle 97"/>
            <p:cNvSpPr>
              <a:spLocks noChangeArrowheads="1"/>
            </p:cNvSpPr>
            <p:nvPr/>
          </p:nvSpPr>
          <p:spPr bwMode="auto">
            <a:xfrm>
              <a:off x="4360547" y="1824038"/>
              <a:ext cx="417513" cy="2393950"/>
            </a:xfrm>
            <a:prstGeom prst="rect">
              <a:avLst/>
            </a:prstGeom>
            <a:solidFill>
              <a:srgbClr val="005499"/>
            </a:solidFill>
            <a:ln w="9525">
              <a:noFill/>
              <a:miter lim="800000"/>
              <a:headEnd/>
              <a:tailEnd/>
            </a:ln>
          </p:spPr>
          <p:txBody>
            <a:bodyPr/>
            <a:lstStyle/>
            <a:p>
              <a:endParaRPr lang="zh-CN" altLang="en-US">
                <a:latin typeface="Calibri" pitchFamily="34" charset="0"/>
              </a:endParaRPr>
            </a:p>
          </p:txBody>
        </p:sp>
        <p:sp>
          <p:nvSpPr>
            <p:cNvPr id="80" name="Rectangle 98"/>
            <p:cNvSpPr>
              <a:spLocks noChangeArrowheads="1"/>
            </p:cNvSpPr>
            <p:nvPr/>
          </p:nvSpPr>
          <p:spPr bwMode="auto">
            <a:xfrm>
              <a:off x="4385947" y="1824038"/>
              <a:ext cx="120650" cy="2393951"/>
            </a:xfrm>
            <a:prstGeom prst="rect">
              <a:avLst/>
            </a:prstGeom>
            <a:solidFill>
              <a:schemeClr val="bg1">
                <a:lumMod val="95000"/>
              </a:schemeClr>
            </a:solidFill>
            <a:ln>
              <a:noFill/>
            </a:ln>
          </p:spPr>
          <p:txBody>
            <a:bodyPr/>
            <a:lstStyle/>
            <a:p>
              <a:pPr fontAlgn="auto">
                <a:spcBef>
                  <a:spcPts val="0"/>
                </a:spcBef>
                <a:spcAft>
                  <a:spcPts val="0"/>
                </a:spcAft>
                <a:defRPr/>
              </a:pPr>
              <a:endParaRPr lang="zh-CN" altLang="en-US">
                <a:latin typeface="+mn-lt"/>
                <a:ea typeface="+mn-ea"/>
              </a:endParaRPr>
            </a:p>
          </p:txBody>
        </p:sp>
        <p:sp>
          <p:nvSpPr>
            <p:cNvPr id="81" name="Rectangle 99"/>
            <p:cNvSpPr>
              <a:spLocks noChangeArrowheads="1"/>
            </p:cNvSpPr>
            <p:nvPr/>
          </p:nvSpPr>
          <p:spPr bwMode="auto">
            <a:xfrm>
              <a:off x="4628835" y="1824038"/>
              <a:ext cx="119063" cy="2393951"/>
            </a:xfrm>
            <a:prstGeom prst="rect">
              <a:avLst/>
            </a:prstGeom>
            <a:solidFill>
              <a:schemeClr val="bg1">
                <a:lumMod val="95000"/>
              </a:schemeClr>
            </a:solidFill>
            <a:ln>
              <a:noFill/>
            </a:ln>
          </p:spPr>
          <p:txBody>
            <a:bodyPr/>
            <a:lstStyle/>
            <a:p>
              <a:pPr fontAlgn="auto">
                <a:spcBef>
                  <a:spcPts val="0"/>
                </a:spcBef>
                <a:spcAft>
                  <a:spcPts val="0"/>
                </a:spcAft>
                <a:defRPr/>
              </a:pPr>
              <a:endParaRPr lang="zh-CN" altLang="en-US">
                <a:latin typeface="+mn-lt"/>
                <a:ea typeface="+mn-ea"/>
              </a:endParaRPr>
            </a:p>
          </p:txBody>
        </p:sp>
        <p:sp>
          <p:nvSpPr>
            <p:cNvPr id="82" name="Rectangle 100"/>
            <p:cNvSpPr>
              <a:spLocks noChangeArrowheads="1"/>
            </p:cNvSpPr>
            <p:nvPr/>
          </p:nvSpPr>
          <p:spPr bwMode="auto">
            <a:xfrm>
              <a:off x="4502627" y="1824038"/>
              <a:ext cx="127795" cy="2393950"/>
            </a:xfrm>
            <a:prstGeom prst="rect">
              <a:avLst/>
            </a:prstGeom>
            <a:solidFill>
              <a:schemeClr val="tx2"/>
            </a:solidFill>
            <a:ln w="9525">
              <a:noFill/>
              <a:miter lim="800000"/>
              <a:headEnd/>
              <a:tailEnd/>
            </a:ln>
          </p:spPr>
          <p:txBody>
            <a:bodyPr/>
            <a:lstStyle/>
            <a:p>
              <a:endParaRPr lang="zh-CN" altLang="en-US">
                <a:latin typeface="Calibri" pitchFamily="34" charset="0"/>
              </a:endParaRPr>
            </a:p>
          </p:txBody>
        </p:sp>
        <p:sp>
          <p:nvSpPr>
            <p:cNvPr id="83" name="Freeform 101"/>
            <p:cNvSpPr>
              <a:spLocks/>
            </p:cNvSpPr>
            <p:nvPr/>
          </p:nvSpPr>
          <p:spPr bwMode="auto">
            <a:xfrm>
              <a:off x="4360547" y="4217988"/>
              <a:ext cx="417513" cy="333375"/>
            </a:xfrm>
            <a:custGeom>
              <a:avLst/>
              <a:gdLst>
                <a:gd name="T0" fmla="*/ 0 w 263"/>
                <a:gd name="T1" fmla="*/ 0 h 210"/>
                <a:gd name="T2" fmla="*/ 85725 w 263"/>
                <a:gd name="T3" fmla="*/ 333375 h 210"/>
                <a:gd name="T4" fmla="*/ 328613 w 263"/>
                <a:gd name="T5" fmla="*/ 333375 h 210"/>
                <a:gd name="T6" fmla="*/ 417513 w 263"/>
                <a:gd name="T7" fmla="*/ 0 h 210"/>
                <a:gd name="T8" fmla="*/ 0 w 263"/>
                <a:gd name="T9" fmla="*/ 0 h 210"/>
                <a:gd name="T10" fmla="*/ 0 60000 65536"/>
                <a:gd name="T11" fmla="*/ 0 60000 65536"/>
                <a:gd name="T12" fmla="*/ 0 60000 65536"/>
                <a:gd name="T13" fmla="*/ 0 60000 65536"/>
                <a:gd name="T14" fmla="*/ 0 60000 65536"/>
                <a:gd name="T15" fmla="*/ 0 w 263"/>
                <a:gd name="T16" fmla="*/ 0 h 210"/>
                <a:gd name="T17" fmla="*/ 263 w 263"/>
                <a:gd name="T18" fmla="*/ 210 h 210"/>
              </a:gdLst>
              <a:ahLst/>
              <a:cxnLst>
                <a:cxn ang="T10">
                  <a:pos x="T0" y="T1"/>
                </a:cxn>
                <a:cxn ang="T11">
                  <a:pos x="T2" y="T3"/>
                </a:cxn>
                <a:cxn ang="T12">
                  <a:pos x="T4" y="T5"/>
                </a:cxn>
                <a:cxn ang="T13">
                  <a:pos x="T6" y="T7"/>
                </a:cxn>
                <a:cxn ang="T14">
                  <a:pos x="T8" y="T9"/>
                </a:cxn>
              </a:cxnLst>
              <a:rect l="T15" t="T16" r="T17" b="T18"/>
              <a:pathLst>
                <a:path w="263" h="210">
                  <a:moveTo>
                    <a:pt x="0" y="0"/>
                  </a:moveTo>
                  <a:lnTo>
                    <a:pt x="54" y="210"/>
                  </a:lnTo>
                  <a:lnTo>
                    <a:pt x="207" y="210"/>
                  </a:lnTo>
                  <a:lnTo>
                    <a:pt x="263" y="0"/>
                  </a:lnTo>
                  <a:lnTo>
                    <a:pt x="0" y="0"/>
                  </a:lnTo>
                  <a:close/>
                </a:path>
              </a:pathLst>
            </a:custGeom>
            <a:solidFill>
              <a:schemeClr val="tx2"/>
            </a:solidFill>
            <a:ln w="9525">
              <a:noFill/>
              <a:round/>
              <a:headEnd/>
              <a:tailEnd/>
            </a:ln>
          </p:spPr>
          <p:txBody>
            <a:bodyPr/>
            <a:lstStyle/>
            <a:p>
              <a:endParaRPr lang="zh-CN" altLang="en-US"/>
            </a:p>
          </p:txBody>
        </p:sp>
        <p:sp>
          <p:nvSpPr>
            <p:cNvPr id="84" name="Freeform 102"/>
            <p:cNvSpPr>
              <a:spLocks/>
            </p:cNvSpPr>
            <p:nvPr/>
          </p:nvSpPr>
          <p:spPr bwMode="auto">
            <a:xfrm>
              <a:off x="4446272" y="4551363"/>
              <a:ext cx="242888" cy="211138"/>
            </a:xfrm>
            <a:custGeom>
              <a:avLst/>
              <a:gdLst>
                <a:gd name="T0" fmla="*/ 242888 w 145"/>
                <a:gd name="T1" fmla="*/ 0 h 126"/>
                <a:gd name="T2" fmla="*/ 0 w 145"/>
                <a:gd name="T3" fmla="*/ 0 h 126"/>
                <a:gd name="T4" fmla="*/ 58628 w 145"/>
                <a:gd name="T5" fmla="*/ 149137 h 126"/>
                <a:gd name="T6" fmla="*/ 123957 w 145"/>
                <a:gd name="T7" fmla="*/ 211138 h 126"/>
                <a:gd name="T8" fmla="*/ 187610 w 145"/>
                <a:gd name="T9" fmla="*/ 149137 h 126"/>
                <a:gd name="T10" fmla="*/ 242888 w 145"/>
                <a:gd name="T11" fmla="*/ 0 h 126"/>
                <a:gd name="T12" fmla="*/ 0 60000 65536"/>
                <a:gd name="T13" fmla="*/ 0 60000 65536"/>
                <a:gd name="T14" fmla="*/ 0 60000 65536"/>
                <a:gd name="T15" fmla="*/ 0 60000 65536"/>
                <a:gd name="T16" fmla="*/ 0 60000 65536"/>
                <a:gd name="T17" fmla="*/ 0 60000 65536"/>
                <a:gd name="T18" fmla="*/ 0 w 145"/>
                <a:gd name="T19" fmla="*/ 0 h 126"/>
                <a:gd name="T20" fmla="*/ 145 w 145"/>
                <a:gd name="T21" fmla="*/ 126 h 126"/>
              </a:gdLst>
              <a:ahLst/>
              <a:cxnLst>
                <a:cxn ang="T12">
                  <a:pos x="T0" y="T1"/>
                </a:cxn>
                <a:cxn ang="T13">
                  <a:pos x="T2" y="T3"/>
                </a:cxn>
                <a:cxn ang="T14">
                  <a:pos x="T4" y="T5"/>
                </a:cxn>
                <a:cxn ang="T15">
                  <a:pos x="T6" y="T7"/>
                </a:cxn>
                <a:cxn ang="T16">
                  <a:pos x="T8" y="T9"/>
                </a:cxn>
                <a:cxn ang="T17">
                  <a:pos x="T10" y="T11"/>
                </a:cxn>
              </a:cxnLst>
              <a:rect l="T18" t="T19" r="T20" b="T21"/>
              <a:pathLst>
                <a:path w="145" h="126">
                  <a:moveTo>
                    <a:pt x="145" y="0"/>
                  </a:moveTo>
                  <a:cubicBezTo>
                    <a:pt x="0" y="0"/>
                    <a:pt x="0" y="0"/>
                    <a:pt x="0" y="0"/>
                  </a:cubicBezTo>
                  <a:cubicBezTo>
                    <a:pt x="35" y="89"/>
                    <a:pt x="35" y="89"/>
                    <a:pt x="35" y="89"/>
                  </a:cubicBezTo>
                  <a:cubicBezTo>
                    <a:pt x="36" y="110"/>
                    <a:pt x="53" y="126"/>
                    <a:pt x="74" y="126"/>
                  </a:cubicBezTo>
                  <a:cubicBezTo>
                    <a:pt x="94" y="126"/>
                    <a:pt x="111" y="109"/>
                    <a:pt x="112" y="89"/>
                  </a:cubicBezTo>
                  <a:lnTo>
                    <a:pt x="145" y="0"/>
                  </a:lnTo>
                  <a:close/>
                </a:path>
              </a:pathLst>
            </a:custGeom>
            <a:solidFill>
              <a:srgbClr val="F33E3E"/>
            </a:solidFill>
            <a:ln w="9525">
              <a:noFill/>
              <a:round/>
              <a:headEnd/>
              <a:tailEnd/>
            </a:ln>
          </p:spPr>
          <p:txBody>
            <a:bodyPr/>
            <a:lstStyle/>
            <a:p>
              <a:endParaRPr lang="zh-CN" altLang="en-US"/>
            </a:p>
          </p:txBody>
        </p:sp>
      </p:grpSp>
      <p:sp>
        <p:nvSpPr>
          <p:cNvPr id="36" name="Freeform 104"/>
          <p:cNvSpPr/>
          <p:nvPr/>
        </p:nvSpPr>
        <p:spPr bwMode="auto">
          <a:xfrm>
            <a:off x="4652964" y="2486346"/>
            <a:ext cx="1388950" cy="3319129"/>
          </a:xfrm>
          <a:custGeom>
            <a:avLst/>
            <a:gdLst>
              <a:gd name="T0" fmla="*/ 0 w 574"/>
              <a:gd name="T1" fmla="*/ 0 h 1616"/>
              <a:gd name="T2" fmla="*/ 0 w 574"/>
              <a:gd name="T3" fmla="*/ 1616 h 1616"/>
              <a:gd name="T4" fmla="*/ 574 w 574"/>
              <a:gd name="T5" fmla="*/ 1616 h 1616"/>
            </a:gdLst>
            <a:ahLst/>
            <a:cxnLst>
              <a:cxn ang="0">
                <a:pos x="T0" y="T1"/>
              </a:cxn>
              <a:cxn ang="0">
                <a:pos x="T2" y="T3"/>
              </a:cxn>
              <a:cxn ang="0">
                <a:pos x="T4" y="T5"/>
              </a:cxn>
            </a:cxnLst>
            <a:rect l="0" t="0" r="r" b="b"/>
            <a:pathLst>
              <a:path w="574" h="1616">
                <a:moveTo>
                  <a:pt x="0" y="0"/>
                </a:moveTo>
                <a:lnTo>
                  <a:pt x="0" y="1616"/>
                </a:lnTo>
                <a:lnTo>
                  <a:pt x="574" y="1616"/>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000"/>
          </a:p>
        </p:txBody>
      </p:sp>
      <p:sp>
        <p:nvSpPr>
          <p:cNvPr id="37" name="Freeform 105"/>
          <p:cNvSpPr/>
          <p:nvPr/>
        </p:nvSpPr>
        <p:spPr bwMode="auto">
          <a:xfrm>
            <a:off x="3640958" y="4576389"/>
            <a:ext cx="2400956" cy="350877"/>
          </a:xfrm>
          <a:custGeom>
            <a:avLst/>
            <a:gdLst>
              <a:gd name="T0" fmla="*/ 0 w 970"/>
              <a:gd name="T1" fmla="*/ 0 h 438"/>
              <a:gd name="T2" fmla="*/ 0 w 970"/>
              <a:gd name="T3" fmla="*/ 438 h 438"/>
              <a:gd name="T4" fmla="*/ 970 w 970"/>
              <a:gd name="T5" fmla="*/ 438 h 438"/>
            </a:gdLst>
            <a:ahLst/>
            <a:cxnLst>
              <a:cxn ang="0">
                <a:pos x="T0" y="T1"/>
              </a:cxn>
              <a:cxn ang="0">
                <a:pos x="T2" y="T3"/>
              </a:cxn>
              <a:cxn ang="0">
                <a:pos x="T4" y="T5"/>
              </a:cxn>
            </a:cxnLst>
            <a:rect l="0" t="0" r="r" b="b"/>
            <a:pathLst>
              <a:path w="970" h="438">
                <a:moveTo>
                  <a:pt x="0" y="0"/>
                </a:moveTo>
                <a:lnTo>
                  <a:pt x="0" y="438"/>
                </a:lnTo>
                <a:lnTo>
                  <a:pt x="970" y="438"/>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000"/>
          </a:p>
        </p:txBody>
      </p:sp>
      <p:sp>
        <p:nvSpPr>
          <p:cNvPr id="38" name="Freeform 106"/>
          <p:cNvSpPr/>
          <p:nvPr/>
        </p:nvSpPr>
        <p:spPr bwMode="auto">
          <a:xfrm>
            <a:off x="6056225" y="1765313"/>
            <a:ext cx="1140472" cy="801011"/>
          </a:xfrm>
          <a:custGeom>
            <a:avLst/>
            <a:gdLst>
              <a:gd name="T0" fmla="*/ 575 w 575"/>
              <a:gd name="T1" fmla="*/ 0 h 1616"/>
              <a:gd name="T2" fmla="*/ 575 w 575"/>
              <a:gd name="T3" fmla="*/ 1616 h 1616"/>
              <a:gd name="T4" fmla="*/ 0 w 575"/>
              <a:gd name="T5" fmla="*/ 1616 h 1616"/>
            </a:gdLst>
            <a:ahLst/>
            <a:cxnLst>
              <a:cxn ang="0">
                <a:pos x="T0" y="T1"/>
              </a:cxn>
              <a:cxn ang="0">
                <a:pos x="T2" y="T3"/>
              </a:cxn>
              <a:cxn ang="0">
                <a:pos x="T4" y="T5"/>
              </a:cxn>
            </a:cxnLst>
            <a:rect l="0" t="0" r="r" b="b"/>
            <a:pathLst>
              <a:path w="575" h="1616">
                <a:moveTo>
                  <a:pt x="575" y="0"/>
                </a:moveTo>
                <a:lnTo>
                  <a:pt x="575" y="1616"/>
                </a:lnTo>
                <a:lnTo>
                  <a:pt x="0" y="1616"/>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000"/>
          </a:p>
        </p:txBody>
      </p:sp>
      <p:sp>
        <p:nvSpPr>
          <p:cNvPr id="39" name="Freeform 107"/>
          <p:cNvSpPr/>
          <p:nvPr/>
        </p:nvSpPr>
        <p:spPr bwMode="auto">
          <a:xfrm>
            <a:off x="6170674" y="4927266"/>
            <a:ext cx="966623" cy="495177"/>
          </a:xfrm>
          <a:custGeom>
            <a:avLst/>
            <a:gdLst>
              <a:gd name="T0" fmla="*/ 753 w 753"/>
              <a:gd name="T1" fmla="*/ 0 h 438"/>
              <a:gd name="T2" fmla="*/ 753 w 753"/>
              <a:gd name="T3" fmla="*/ 438 h 438"/>
              <a:gd name="T4" fmla="*/ 0 w 753"/>
              <a:gd name="T5" fmla="*/ 438 h 438"/>
            </a:gdLst>
            <a:ahLst/>
            <a:cxnLst>
              <a:cxn ang="0">
                <a:pos x="T0" y="T1"/>
              </a:cxn>
              <a:cxn ang="0">
                <a:pos x="T2" y="T3"/>
              </a:cxn>
              <a:cxn ang="0">
                <a:pos x="T4" y="T5"/>
              </a:cxn>
            </a:cxnLst>
            <a:rect l="0" t="0" r="r" b="b"/>
            <a:pathLst>
              <a:path w="753" h="438">
                <a:moveTo>
                  <a:pt x="753" y="0"/>
                </a:moveTo>
                <a:lnTo>
                  <a:pt x="753" y="438"/>
                </a:lnTo>
                <a:lnTo>
                  <a:pt x="0" y="438"/>
                </a:lnTo>
              </a:path>
            </a:pathLst>
          </a:cu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anchor="ctr"/>
          <a:lstStyle/>
          <a:p>
            <a:pPr algn="ctr"/>
            <a:endParaRPr lang="zh-CN" altLang="en-US" sz="2000"/>
          </a:p>
        </p:txBody>
      </p:sp>
      <p:sp>
        <p:nvSpPr>
          <p:cNvPr id="86" name="矩形 85"/>
          <p:cNvSpPr/>
          <p:nvPr/>
        </p:nvSpPr>
        <p:spPr>
          <a:xfrm>
            <a:off x="598291" y="1041386"/>
            <a:ext cx="1620957" cy="543290"/>
          </a:xfrm>
          <a:prstGeom prst="rect">
            <a:avLst/>
          </a:prstGeom>
        </p:spPr>
        <p:txBody>
          <a:bodyPr wrap="none">
            <a:spAutoFit/>
          </a:bodyPr>
          <a:lstStyle/>
          <a:p>
            <a:pPr defTabSz="914400">
              <a:lnSpc>
                <a:spcPts val="3800"/>
              </a:lnSpc>
            </a:pPr>
            <a:r>
              <a:rPr lang="zh-CN" altLang="en-US" sz="2800" b="1" dirty="0" smtClean="0">
                <a:solidFill>
                  <a:srgbClr val="005499"/>
                </a:solidFill>
                <a:latin typeface="微软雅黑" panose="020B0503020204020204" pitchFamily="34" charset="-122"/>
              </a:rPr>
              <a:t>功能需求</a:t>
            </a:r>
            <a:endParaRPr lang="zh-CN" altLang="en-US" sz="2800" b="1" dirty="0">
              <a:solidFill>
                <a:srgbClr val="005499"/>
              </a:solidFill>
              <a:latin typeface="微软雅黑" panose="020B0503020204020204" pitchFamily="34" charset="-122"/>
            </a:endParaRPr>
          </a:p>
        </p:txBody>
      </p:sp>
      <p:sp>
        <p:nvSpPr>
          <p:cNvPr id="88" name="Rectangle 66"/>
          <p:cNvSpPr>
            <a:spLocks noChangeArrowheads="1"/>
          </p:cNvSpPr>
          <p:nvPr/>
        </p:nvSpPr>
        <p:spPr bwMode="auto">
          <a:xfrm>
            <a:off x="505790" y="4759036"/>
            <a:ext cx="2669554" cy="1046440"/>
          </a:xfrm>
          <a:prstGeom prst="rect">
            <a:avLst/>
          </a:prstGeom>
          <a:noFill/>
          <a:ln>
            <a:noFill/>
          </a:ln>
          <a:extLst/>
        </p:spPr>
        <p:txBody>
          <a:bodyPr wrap="square" lIns="0" tIns="0" rIns="0" bIns="0">
            <a:spAutoFit/>
          </a:bodyPr>
          <a:lstStyle/>
          <a:p>
            <a:pPr algn="just">
              <a:defRPr/>
            </a:pPr>
            <a:r>
              <a:rPr lang="zh-CN" altLang="en-US" sz="1700" dirty="0" smtClean="0">
                <a:solidFill>
                  <a:schemeClr val="bg1">
                    <a:lumMod val="50000"/>
                  </a:schemeClr>
                </a:solidFill>
                <a:latin typeface="Arial" pitchFamily="34" charset="0"/>
                <a:ea typeface="微软雅黑" pitchFamily="34" charset="-122"/>
              </a:rPr>
              <a:t>管理员可查看实验室</a:t>
            </a:r>
            <a:r>
              <a:rPr lang="zh-CN" altLang="en-US" sz="1700" dirty="0">
                <a:solidFill>
                  <a:schemeClr val="bg1">
                    <a:lumMod val="50000"/>
                  </a:schemeClr>
                </a:solidFill>
                <a:latin typeface="Arial" pitchFamily="34" charset="0"/>
                <a:ea typeface="微软雅黑" pitchFamily="34" charset="-122"/>
              </a:rPr>
              <a:t>设备的</a:t>
            </a:r>
            <a:r>
              <a:rPr lang="zh-CN" altLang="en-US" sz="1700" dirty="0" smtClean="0">
                <a:solidFill>
                  <a:schemeClr val="bg1">
                    <a:lumMod val="50000"/>
                  </a:schemeClr>
                </a:solidFill>
                <a:latin typeface="Arial" pitchFamily="34" charset="0"/>
                <a:ea typeface="微软雅黑" pitchFamily="34" charset="-122"/>
              </a:rPr>
              <a:t>数量和耗损信息，并</a:t>
            </a:r>
            <a:r>
              <a:rPr lang="zh-CN" altLang="en-US" sz="1700" dirty="0">
                <a:solidFill>
                  <a:schemeClr val="bg1">
                    <a:lumMod val="50000"/>
                  </a:schemeClr>
                </a:solidFill>
                <a:latin typeface="Arial" pitchFamily="34" charset="0"/>
                <a:ea typeface="微软雅黑" pitchFamily="34" charset="-122"/>
              </a:rPr>
              <a:t>可对实验室</a:t>
            </a:r>
            <a:r>
              <a:rPr lang="zh-CN" altLang="en-US" sz="1700" dirty="0" smtClean="0">
                <a:solidFill>
                  <a:schemeClr val="bg1">
                    <a:lumMod val="50000"/>
                  </a:schemeClr>
                </a:solidFill>
                <a:latin typeface="Arial" pitchFamily="34" charset="0"/>
                <a:ea typeface="微软雅黑" pitchFamily="34" charset="-122"/>
              </a:rPr>
              <a:t>各种设备信息进行各种增删改查操作。</a:t>
            </a:r>
            <a:endParaRPr lang="zh-CN" altLang="zh-CN" sz="1700" dirty="0" smtClean="0">
              <a:solidFill>
                <a:schemeClr val="bg1">
                  <a:lumMod val="50000"/>
                </a:schemeClr>
              </a:solidFill>
              <a:latin typeface="Arial" pitchFamily="34" charset="0"/>
              <a:ea typeface="微软雅黑" pitchFamily="34" charset="-122"/>
            </a:endParaRPr>
          </a:p>
        </p:txBody>
      </p:sp>
      <p:sp>
        <p:nvSpPr>
          <p:cNvPr id="91" name="圆角矩形 90"/>
          <p:cNvSpPr/>
          <p:nvPr/>
        </p:nvSpPr>
        <p:spPr>
          <a:xfrm>
            <a:off x="7913731" y="4522676"/>
            <a:ext cx="2669555" cy="492878"/>
          </a:xfrm>
          <a:prstGeom prst="roundRect">
            <a:avLst>
              <a:gd name="adj" fmla="val 0"/>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dirty="0" smtClean="0">
                <a:ln w="6350">
                  <a:noFill/>
                </a:ln>
                <a:solidFill>
                  <a:schemeClr val="bg1"/>
                </a:solidFill>
                <a:latin typeface="Impact" pitchFamily="34" charset="0"/>
                <a:ea typeface="微软雅黑" pitchFamily="34" charset="-122"/>
              </a:rPr>
              <a:t>需求</a:t>
            </a:r>
            <a:r>
              <a:rPr lang="zh-CN" altLang="en-US" sz="2000" dirty="0">
                <a:ln w="6350">
                  <a:noFill/>
                </a:ln>
                <a:solidFill>
                  <a:schemeClr val="bg1"/>
                </a:solidFill>
                <a:latin typeface="Impact" pitchFamily="34" charset="0"/>
                <a:ea typeface="微软雅黑" pitchFamily="34" charset="-122"/>
              </a:rPr>
              <a:t>五</a:t>
            </a:r>
            <a:r>
              <a:rPr lang="zh-CN" altLang="en-US" sz="2000" dirty="0" smtClean="0">
                <a:ln w="6350">
                  <a:noFill/>
                </a:ln>
                <a:solidFill>
                  <a:schemeClr val="bg1"/>
                </a:solidFill>
                <a:latin typeface="Impact" pitchFamily="34" charset="0"/>
                <a:ea typeface="微软雅黑" pitchFamily="34" charset="-122"/>
              </a:rPr>
              <a:t>：</a:t>
            </a:r>
            <a:r>
              <a:rPr lang="zh-CN" altLang="en-US" sz="2000" dirty="0">
                <a:ln w="6350">
                  <a:noFill/>
                </a:ln>
                <a:solidFill>
                  <a:schemeClr val="bg1"/>
                </a:solidFill>
                <a:latin typeface="Impact" pitchFamily="34" charset="0"/>
                <a:ea typeface="微软雅黑" pitchFamily="34" charset="-122"/>
              </a:rPr>
              <a:t>公告</a:t>
            </a:r>
            <a:r>
              <a:rPr lang="zh-CN" altLang="en-US" sz="2000" dirty="0" smtClean="0">
                <a:ln w="6350">
                  <a:noFill/>
                </a:ln>
                <a:solidFill>
                  <a:schemeClr val="bg1"/>
                </a:solidFill>
                <a:latin typeface="Impact" pitchFamily="34" charset="0"/>
                <a:ea typeface="微软雅黑" pitchFamily="34" charset="-122"/>
              </a:rPr>
              <a:t>管理</a:t>
            </a:r>
            <a:endParaRPr lang="zh-CN" altLang="en-US" sz="2000" dirty="0">
              <a:ln w="6350">
                <a:noFill/>
              </a:ln>
              <a:solidFill>
                <a:schemeClr val="bg1"/>
              </a:solidFill>
              <a:latin typeface="Impact" pitchFamily="34" charset="0"/>
              <a:ea typeface="微软雅黑" pitchFamily="34" charset="-122"/>
            </a:endParaRPr>
          </a:p>
        </p:txBody>
      </p:sp>
      <p:sp>
        <p:nvSpPr>
          <p:cNvPr id="92" name="Rectangle 66"/>
          <p:cNvSpPr>
            <a:spLocks noChangeArrowheads="1"/>
          </p:cNvSpPr>
          <p:nvPr/>
        </p:nvSpPr>
        <p:spPr bwMode="auto">
          <a:xfrm>
            <a:off x="8149313" y="5104477"/>
            <a:ext cx="3134164" cy="784830"/>
          </a:xfrm>
          <a:prstGeom prst="rect">
            <a:avLst/>
          </a:prstGeom>
          <a:noFill/>
          <a:ln>
            <a:noFill/>
          </a:ln>
          <a:extLst/>
        </p:spPr>
        <p:txBody>
          <a:bodyPr wrap="square" lIns="0" tIns="0" rIns="0" bIns="0">
            <a:spAutoFit/>
          </a:bodyPr>
          <a:lstStyle/>
          <a:p>
            <a:pPr algn="just">
              <a:defRPr/>
            </a:pPr>
            <a:r>
              <a:rPr lang="zh-CN" altLang="en-US" sz="1700" dirty="0" smtClean="0">
                <a:solidFill>
                  <a:schemeClr val="bg1">
                    <a:lumMod val="50000"/>
                  </a:schemeClr>
                </a:solidFill>
                <a:latin typeface="Arial" pitchFamily="34" charset="0"/>
                <a:ea typeface="微软雅黑" pitchFamily="34" charset="-122"/>
              </a:rPr>
              <a:t>所有用户均可查看实验室的各种公告信息</a:t>
            </a:r>
            <a:r>
              <a:rPr lang="zh-CN" altLang="zh-CN" sz="1700" dirty="0" smtClean="0">
                <a:solidFill>
                  <a:schemeClr val="bg1">
                    <a:lumMod val="50000"/>
                  </a:schemeClr>
                </a:solidFill>
                <a:latin typeface="Arial" pitchFamily="34" charset="0"/>
                <a:ea typeface="微软雅黑" pitchFamily="34" charset="-122"/>
              </a:rPr>
              <a:t>，</a:t>
            </a:r>
            <a:r>
              <a:rPr lang="zh-CN" altLang="en-US" sz="1700" dirty="0">
                <a:solidFill>
                  <a:schemeClr val="bg1">
                    <a:lumMod val="50000"/>
                  </a:schemeClr>
                </a:solidFill>
                <a:latin typeface="Arial" pitchFamily="34" charset="0"/>
                <a:ea typeface="微软雅黑" pitchFamily="34" charset="-122"/>
              </a:rPr>
              <a:t>管理员可以对</a:t>
            </a:r>
            <a:r>
              <a:rPr lang="zh-CN" altLang="en-US" sz="1700" dirty="0" smtClean="0">
                <a:solidFill>
                  <a:schemeClr val="bg1">
                    <a:lumMod val="50000"/>
                  </a:schemeClr>
                </a:solidFill>
                <a:latin typeface="Arial" pitchFamily="34" charset="0"/>
                <a:ea typeface="微软雅黑" pitchFamily="34" charset="-122"/>
              </a:rPr>
              <a:t>公告</a:t>
            </a:r>
            <a:r>
              <a:rPr lang="zh-CN" altLang="en-US" sz="1700" dirty="0">
                <a:solidFill>
                  <a:schemeClr val="bg1">
                    <a:lumMod val="50000"/>
                  </a:schemeClr>
                </a:solidFill>
                <a:latin typeface="Arial" pitchFamily="34" charset="0"/>
                <a:ea typeface="微软雅黑" pitchFamily="34" charset="-122"/>
              </a:rPr>
              <a:t>信息</a:t>
            </a:r>
            <a:r>
              <a:rPr lang="zh-CN" altLang="en-US" sz="1700" dirty="0" smtClean="0">
                <a:solidFill>
                  <a:schemeClr val="bg1">
                    <a:lumMod val="50000"/>
                  </a:schemeClr>
                </a:solidFill>
                <a:latin typeface="Arial" pitchFamily="34" charset="0"/>
                <a:ea typeface="微软雅黑" pitchFamily="34" charset="-122"/>
              </a:rPr>
              <a:t>进行各种增删查改操作。</a:t>
            </a:r>
            <a:endParaRPr lang="zh-CN" altLang="zh-CN" sz="1700" dirty="0" smtClean="0">
              <a:solidFill>
                <a:schemeClr val="bg1">
                  <a:lumMod val="50000"/>
                </a:schemeClr>
              </a:solidFill>
              <a:latin typeface="Arial" pitchFamily="34" charset="0"/>
              <a:ea typeface="微软雅黑" pitchFamily="34" charset="-122"/>
            </a:endParaRPr>
          </a:p>
        </p:txBody>
      </p:sp>
      <p:sp>
        <p:nvSpPr>
          <p:cNvPr id="93" name="Freeform 21"/>
          <p:cNvSpPr>
            <a:spLocks noEditPoints="1"/>
          </p:cNvSpPr>
          <p:nvPr/>
        </p:nvSpPr>
        <p:spPr bwMode="auto">
          <a:xfrm>
            <a:off x="7290525" y="4621801"/>
            <a:ext cx="440012" cy="422832"/>
          </a:xfrm>
          <a:custGeom>
            <a:avLst/>
            <a:gdLst>
              <a:gd name="T0" fmla="*/ 218 w 284"/>
              <a:gd name="T1" fmla="*/ 0 h 258"/>
              <a:gd name="T2" fmla="*/ 230 w 284"/>
              <a:gd name="T3" fmla="*/ 13 h 258"/>
              <a:gd name="T4" fmla="*/ 209 w 284"/>
              <a:gd name="T5" fmla="*/ 76 h 258"/>
              <a:gd name="T6" fmla="*/ 49 w 284"/>
              <a:gd name="T7" fmla="*/ 22 h 258"/>
              <a:gd name="T8" fmla="*/ 61 w 284"/>
              <a:gd name="T9" fmla="*/ 32 h 258"/>
              <a:gd name="T10" fmla="*/ 80 w 284"/>
              <a:gd name="T11" fmla="*/ 49 h 258"/>
              <a:gd name="T12" fmla="*/ 49 w 284"/>
              <a:gd name="T13" fmla="*/ 61 h 258"/>
              <a:gd name="T14" fmla="*/ 61 w 284"/>
              <a:gd name="T15" fmla="*/ 68 h 258"/>
              <a:gd name="T16" fmla="*/ 80 w 284"/>
              <a:gd name="T17" fmla="*/ 85 h 258"/>
              <a:gd name="T18" fmla="*/ 49 w 284"/>
              <a:gd name="T19" fmla="*/ 98 h 258"/>
              <a:gd name="T20" fmla="*/ 61 w 284"/>
              <a:gd name="T21" fmla="*/ 107 h 258"/>
              <a:gd name="T22" fmla="*/ 80 w 284"/>
              <a:gd name="T23" fmla="*/ 122 h 258"/>
              <a:gd name="T24" fmla="*/ 49 w 284"/>
              <a:gd name="T25" fmla="*/ 136 h 258"/>
              <a:gd name="T26" fmla="*/ 61 w 284"/>
              <a:gd name="T27" fmla="*/ 144 h 258"/>
              <a:gd name="T28" fmla="*/ 80 w 284"/>
              <a:gd name="T29" fmla="*/ 158 h 258"/>
              <a:gd name="T30" fmla="*/ 49 w 284"/>
              <a:gd name="T31" fmla="*/ 173 h 258"/>
              <a:gd name="T32" fmla="*/ 61 w 284"/>
              <a:gd name="T33" fmla="*/ 182 h 258"/>
              <a:gd name="T34" fmla="*/ 80 w 284"/>
              <a:gd name="T35" fmla="*/ 197 h 258"/>
              <a:gd name="T36" fmla="*/ 49 w 284"/>
              <a:gd name="T37" fmla="*/ 212 h 258"/>
              <a:gd name="T38" fmla="*/ 49 w 284"/>
              <a:gd name="T39" fmla="*/ 236 h 258"/>
              <a:gd name="T40" fmla="*/ 209 w 284"/>
              <a:gd name="T41" fmla="*/ 187 h 258"/>
              <a:gd name="T42" fmla="*/ 230 w 284"/>
              <a:gd name="T43" fmla="*/ 248 h 258"/>
              <a:gd name="T44" fmla="*/ 218 w 284"/>
              <a:gd name="T45" fmla="*/ 258 h 258"/>
              <a:gd name="T46" fmla="*/ 27 w 284"/>
              <a:gd name="T47" fmla="*/ 258 h 258"/>
              <a:gd name="T48" fmla="*/ 27 w 284"/>
              <a:gd name="T49" fmla="*/ 229 h 258"/>
              <a:gd name="T50" fmla="*/ 0 w 284"/>
              <a:gd name="T51" fmla="*/ 209 h 258"/>
              <a:gd name="T52" fmla="*/ 27 w 284"/>
              <a:gd name="T53" fmla="*/ 190 h 258"/>
              <a:gd name="T54" fmla="*/ 0 w 284"/>
              <a:gd name="T55" fmla="*/ 170 h 258"/>
              <a:gd name="T56" fmla="*/ 27 w 284"/>
              <a:gd name="T57" fmla="*/ 153 h 258"/>
              <a:gd name="T58" fmla="*/ 0 w 284"/>
              <a:gd name="T59" fmla="*/ 134 h 258"/>
              <a:gd name="T60" fmla="*/ 27 w 284"/>
              <a:gd name="T61" fmla="*/ 117 h 258"/>
              <a:gd name="T62" fmla="*/ 0 w 284"/>
              <a:gd name="T63" fmla="*/ 95 h 258"/>
              <a:gd name="T64" fmla="*/ 27 w 284"/>
              <a:gd name="T65" fmla="*/ 81 h 258"/>
              <a:gd name="T66" fmla="*/ 0 w 284"/>
              <a:gd name="T67" fmla="*/ 59 h 258"/>
              <a:gd name="T68" fmla="*/ 27 w 284"/>
              <a:gd name="T69" fmla="*/ 13 h 258"/>
              <a:gd name="T70" fmla="*/ 39 w 284"/>
              <a:gd name="T71" fmla="*/ 0 h 258"/>
              <a:gd name="T72" fmla="*/ 131 w 284"/>
              <a:gd name="T73" fmla="*/ 207 h 258"/>
              <a:gd name="T74" fmla="*/ 165 w 284"/>
              <a:gd name="T75" fmla="*/ 204 h 258"/>
              <a:gd name="T76" fmla="*/ 134 w 284"/>
              <a:gd name="T77" fmla="*/ 170 h 258"/>
              <a:gd name="T78" fmla="*/ 131 w 284"/>
              <a:gd name="T79" fmla="*/ 207 h 258"/>
              <a:gd name="T80" fmla="*/ 252 w 284"/>
              <a:gd name="T81" fmla="*/ 56 h 258"/>
              <a:gd name="T82" fmla="*/ 180 w 284"/>
              <a:gd name="T83" fmla="*/ 190 h 258"/>
              <a:gd name="T84" fmla="*/ 252 w 284"/>
              <a:gd name="T85" fmla="*/ 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4" h="258">
                <a:moveTo>
                  <a:pt x="39" y="0"/>
                </a:moveTo>
                <a:lnTo>
                  <a:pt x="218" y="0"/>
                </a:lnTo>
                <a:lnTo>
                  <a:pt x="230" y="0"/>
                </a:lnTo>
                <a:lnTo>
                  <a:pt x="230" y="13"/>
                </a:lnTo>
                <a:lnTo>
                  <a:pt x="230" y="54"/>
                </a:lnTo>
                <a:lnTo>
                  <a:pt x="209" y="76"/>
                </a:lnTo>
                <a:lnTo>
                  <a:pt x="209" y="22"/>
                </a:lnTo>
                <a:lnTo>
                  <a:pt x="49" y="22"/>
                </a:lnTo>
                <a:lnTo>
                  <a:pt x="49" y="37"/>
                </a:lnTo>
                <a:lnTo>
                  <a:pt x="61" y="32"/>
                </a:lnTo>
                <a:lnTo>
                  <a:pt x="71" y="30"/>
                </a:lnTo>
                <a:lnTo>
                  <a:pt x="80" y="49"/>
                </a:lnTo>
                <a:lnTo>
                  <a:pt x="71" y="54"/>
                </a:lnTo>
                <a:lnTo>
                  <a:pt x="49" y="61"/>
                </a:lnTo>
                <a:lnTo>
                  <a:pt x="49" y="73"/>
                </a:lnTo>
                <a:lnTo>
                  <a:pt x="61" y="68"/>
                </a:lnTo>
                <a:lnTo>
                  <a:pt x="71" y="66"/>
                </a:lnTo>
                <a:lnTo>
                  <a:pt x="80" y="85"/>
                </a:lnTo>
                <a:lnTo>
                  <a:pt x="71" y="90"/>
                </a:lnTo>
                <a:lnTo>
                  <a:pt x="49" y="98"/>
                </a:lnTo>
                <a:lnTo>
                  <a:pt x="49" y="112"/>
                </a:lnTo>
                <a:lnTo>
                  <a:pt x="61" y="107"/>
                </a:lnTo>
                <a:lnTo>
                  <a:pt x="71" y="102"/>
                </a:lnTo>
                <a:lnTo>
                  <a:pt x="80" y="122"/>
                </a:lnTo>
                <a:lnTo>
                  <a:pt x="71" y="127"/>
                </a:lnTo>
                <a:lnTo>
                  <a:pt x="49" y="136"/>
                </a:lnTo>
                <a:lnTo>
                  <a:pt x="49" y="148"/>
                </a:lnTo>
                <a:lnTo>
                  <a:pt x="61" y="144"/>
                </a:lnTo>
                <a:lnTo>
                  <a:pt x="71" y="139"/>
                </a:lnTo>
                <a:lnTo>
                  <a:pt x="80" y="158"/>
                </a:lnTo>
                <a:lnTo>
                  <a:pt x="71" y="163"/>
                </a:lnTo>
                <a:lnTo>
                  <a:pt x="49" y="173"/>
                </a:lnTo>
                <a:lnTo>
                  <a:pt x="49" y="187"/>
                </a:lnTo>
                <a:lnTo>
                  <a:pt x="61" y="182"/>
                </a:lnTo>
                <a:lnTo>
                  <a:pt x="71" y="178"/>
                </a:lnTo>
                <a:lnTo>
                  <a:pt x="80" y="197"/>
                </a:lnTo>
                <a:lnTo>
                  <a:pt x="71" y="202"/>
                </a:lnTo>
                <a:lnTo>
                  <a:pt x="49" y="212"/>
                </a:lnTo>
                <a:lnTo>
                  <a:pt x="49" y="229"/>
                </a:lnTo>
                <a:lnTo>
                  <a:pt x="49" y="236"/>
                </a:lnTo>
                <a:lnTo>
                  <a:pt x="209" y="236"/>
                </a:lnTo>
                <a:lnTo>
                  <a:pt x="209" y="187"/>
                </a:lnTo>
                <a:lnTo>
                  <a:pt x="230" y="165"/>
                </a:lnTo>
                <a:lnTo>
                  <a:pt x="230" y="248"/>
                </a:lnTo>
                <a:lnTo>
                  <a:pt x="230" y="258"/>
                </a:lnTo>
                <a:lnTo>
                  <a:pt x="218" y="258"/>
                </a:lnTo>
                <a:lnTo>
                  <a:pt x="39" y="258"/>
                </a:lnTo>
                <a:lnTo>
                  <a:pt x="27" y="258"/>
                </a:lnTo>
                <a:lnTo>
                  <a:pt x="27" y="248"/>
                </a:lnTo>
                <a:lnTo>
                  <a:pt x="27" y="229"/>
                </a:lnTo>
                <a:lnTo>
                  <a:pt x="5" y="229"/>
                </a:lnTo>
                <a:lnTo>
                  <a:pt x="0" y="209"/>
                </a:lnTo>
                <a:lnTo>
                  <a:pt x="27" y="197"/>
                </a:lnTo>
                <a:lnTo>
                  <a:pt x="27" y="190"/>
                </a:lnTo>
                <a:lnTo>
                  <a:pt x="5" y="190"/>
                </a:lnTo>
                <a:lnTo>
                  <a:pt x="0" y="170"/>
                </a:lnTo>
                <a:lnTo>
                  <a:pt x="27" y="158"/>
                </a:lnTo>
                <a:lnTo>
                  <a:pt x="27" y="153"/>
                </a:lnTo>
                <a:lnTo>
                  <a:pt x="5" y="153"/>
                </a:lnTo>
                <a:lnTo>
                  <a:pt x="0" y="134"/>
                </a:lnTo>
                <a:lnTo>
                  <a:pt x="27" y="122"/>
                </a:lnTo>
                <a:lnTo>
                  <a:pt x="27" y="117"/>
                </a:lnTo>
                <a:lnTo>
                  <a:pt x="5" y="117"/>
                </a:lnTo>
                <a:lnTo>
                  <a:pt x="0" y="95"/>
                </a:lnTo>
                <a:lnTo>
                  <a:pt x="27" y="83"/>
                </a:lnTo>
                <a:lnTo>
                  <a:pt x="27" y="81"/>
                </a:lnTo>
                <a:lnTo>
                  <a:pt x="5" y="81"/>
                </a:lnTo>
                <a:lnTo>
                  <a:pt x="0" y="59"/>
                </a:lnTo>
                <a:lnTo>
                  <a:pt x="27" y="47"/>
                </a:lnTo>
                <a:lnTo>
                  <a:pt x="27" y="13"/>
                </a:lnTo>
                <a:lnTo>
                  <a:pt x="27" y="0"/>
                </a:lnTo>
                <a:lnTo>
                  <a:pt x="39" y="0"/>
                </a:lnTo>
                <a:lnTo>
                  <a:pt x="39" y="0"/>
                </a:lnTo>
                <a:close/>
                <a:moveTo>
                  <a:pt x="131" y="207"/>
                </a:moveTo>
                <a:lnTo>
                  <a:pt x="148" y="204"/>
                </a:lnTo>
                <a:lnTo>
                  <a:pt x="165" y="204"/>
                </a:lnTo>
                <a:lnTo>
                  <a:pt x="150" y="187"/>
                </a:lnTo>
                <a:lnTo>
                  <a:pt x="134" y="170"/>
                </a:lnTo>
                <a:lnTo>
                  <a:pt x="131" y="187"/>
                </a:lnTo>
                <a:lnTo>
                  <a:pt x="131" y="207"/>
                </a:lnTo>
                <a:lnTo>
                  <a:pt x="131" y="207"/>
                </a:lnTo>
                <a:close/>
                <a:moveTo>
                  <a:pt x="252" y="56"/>
                </a:moveTo>
                <a:lnTo>
                  <a:pt x="148" y="158"/>
                </a:lnTo>
                <a:lnTo>
                  <a:pt x="180" y="190"/>
                </a:lnTo>
                <a:lnTo>
                  <a:pt x="284" y="90"/>
                </a:lnTo>
                <a:lnTo>
                  <a:pt x="252" y="5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3" name="直接连接符 2"/>
          <p:cNvCxnSpPr/>
          <p:nvPr/>
        </p:nvCxnSpPr>
        <p:spPr>
          <a:xfrm>
            <a:off x="6272499" y="3335980"/>
            <a:ext cx="1030295" cy="0"/>
          </a:xfrm>
          <a:prstGeom prst="line">
            <a:avLst/>
          </a:prstGeom>
          <a:ln w="12700">
            <a:solidFill>
              <a:schemeClr val="tx1">
                <a:lumMod val="65000"/>
                <a:lumOff val="3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94" name="Rectangle 66"/>
          <p:cNvSpPr>
            <a:spLocks noChangeArrowheads="1"/>
          </p:cNvSpPr>
          <p:nvPr/>
        </p:nvSpPr>
        <p:spPr bwMode="auto">
          <a:xfrm>
            <a:off x="790594" y="2566324"/>
            <a:ext cx="3378708" cy="1308050"/>
          </a:xfrm>
          <a:prstGeom prst="rect">
            <a:avLst/>
          </a:prstGeom>
          <a:noFill/>
          <a:ln>
            <a:noFill/>
          </a:ln>
          <a:extLst/>
        </p:spPr>
        <p:txBody>
          <a:bodyPr wrap="square" lIns="0" tIns="0" rIns="0" bIns="0">
            <a:spAutoFit/>
          </a:bodyPr>
          <a:lstStyle/>
          <a:p>
            <a:pPr algn="just">
              <a:defRPr/>
            </a:pPr>
            <a:r>
              <a:rPr lang="zh-CN" altLang="en-US" sz="1700" dirty="0" smtClean="0">
                <a:solidFill>
                  <a:schemeClr val="bg1">
                    <a:lumMod val="50000"/>
                  </a:schemeClr>
                </a:solidFill>
                <a:latin typeface="Arial" pitchFamily="34" charset="0"/>
                <a:ea typeface="微软雅黑" pitchFamily="34" charset="-122"/>
              </a:rPr>
              <a:t>用户</a:t>
            </a:r>
            <a:r>
              <a:rPr lang="zh-CN" altLang="en-US" sz="1700" dirty="0">
                <a:solidFill>
                  <a:schemeClr val="bg1">
                    <a:lumMod val="50000"/>
                  </a:schemeClr>
                </a:solidFill>
                <a:latin typeface="Arial" pitchFamily="34" charset="0"/>
                <a:ea typeface="微软雅黑" pitchFamily="34" charset="-122"/>
              </a:rPr>
              <a:t>角色</a:t>
            </a:r>
            <a:r>
              <a:rPr lang="zh-CN" altLang="en-US" sz="1700" dirty="0" smtClean="0">
                <a:solidFill>
                  <a:schemeClr val="bg1">
                    <a:lumMod val="50000"/>
                  </a:schemeClr>
                </a:solidFill>
                <a:latin typeface="Arial" pitchFamily="34" charset="0"/>
                <a:ea typeface="微软雅黑" pitchFamily="34" charset="-122"/>
              </a:rPr>
              <a:t>分为</a:t>
            </a:r>
            <a:r>
              <a:rPr lang="zh-CN" altLang="en-US" sz="1700" dirty="0">
                <a:solidFill>
                  <a:schemeClr val="bg1">
                    <a:lumMod val="50000"/>
                  </a:schemeClr>
                </a:solidFill>
                <a:latin typeface="Arial" pitchFamily="34" charset="0"/>
                <a:ea typeface="微软雅黑" pitchFamily="34" charset="-122"/>
              </a:rPr>
              <a:t>教师</a:t>
            </a:r>
            <a:r>
              <a:rPr lang="zh-CN" altLang="en-US" sz="1700" dirty="0" smtClean="0">
                <a:solidFill>
                  <a:schemeClr val="bg1">
                    <a:lumMod val="50000"/>
                  </a:schemeClr>
                </a:solidFill>
                <a:latin typeface="Arial" pitchFamily="34" charset="0"/>
                <a:ea typeface="微软雅黑" pitchFamily="34" charset="-122"/>
              </a:rPr>
              <a:t>、</a:t>
            </a:r>
            <a:r>
              <a:rPr lang="zh-CN" altLang="en-US" sz="1700" dirty="0">
                <a:solidFill>
                  <a:schemeClr val="bg1">
                    <a:lumMod val="50000"/>
                  </a:schemeClr>
                </a:solidFill>
                <a:latin typeface="Arial" pitchFamily="34" charset="0"/>
                <a:ea typeface="微软雅黑" pitchFamily="34" charset="-122"/>
              </a:rPr>
              <a:t>学生</a:t>
            </a:r>
            <a:r>
              <a:rPr lang="zh-CN" altLang="en-US" sz="1700" dirty="0" smtClean="0">
                <a:solidFill>
                  <a:schemeClr val="bg1">
                    <a:lumMod val="50000"/>
                  </a:schemeClr>
                </a:solidFill>
                <a:latin typeface="Arial" pitchFamily="34" charset="0"/>
                <a:ea typeface="微软雅黑" pitchFamily="34" charset="-122"/>
              </a:rPr>
              <a:t>、管理员、超级管理员三种</a:t>
            </a:r>
            <a:r>
              <a:rPr lang="zh-CN" altLang="en-US" sz="1700" dirty="0">
                <a:solidFill>
                  <a:schemeClr val="bg1">
                    <a:lumMod val="50000"/>
                  </a:schemeClr>
                </a:solidFill>
                <a:latin typeface="Arial" pitchFamily="34" charset="0"/>
                <a:ea typeface="微软雅黑" pitchFamily="34" charset="-122"/>
              </a:rPr>
              <a:t>。</a:t>
            </a:r>
            <a:r>
              <a:rPr lang="zh-CN" altLang="en-US" sz="1700" dirty="0" smtClean="0">
                <a:solidFill>
                  <a:schemeClr val="bg1">
                    <a:lumMod val="50000"/>
                  </a:schemeClr>
                </a:solidFill>
                <a:latin typeface="Arial" pitchFamily="34" charset="0"/>
                <a:ea typeface="微软雅黑" pitchFamily="34" charset="-122"/>
              </a:rPr>
              <a:t>这些角色将被划分相应的操作权限，在</a:t>
            </a:r>
            <a:r>
              <a:rPr lang="zh-CN" altLang="en-US" sz="1700" dirty="0">
                <a:solidFill>
                  <a:schemeClr val="bg1">
                    <a:lumMod val="50000"/>
                  </a:schemeClr>
                </a:solidFill>
                <a:latin typeface="Arial" pitchFamily="34" charset="0"/>
                <a:ea typeface="微软雅黑" pitchFamily="34" charset="-122"/>
              </a:rPr>
              <a:t>做</a:t>
            </a:r>
            <a:r>
              <a:rPr lang="zh-CN" altLang="en-US" sz="1700" dirty="0" smtClean="0">
                <a:solidFill>
                  <a:schemeClr val="bg1">
                    <a:lumMod val="50000"/>
                  </a:schemeClr>
                </a:solidFill>
                <a:latin typeface="Arial" pitchFamily="34" charset="0"/>
                <a:ea typeface="微软雅黑" pitchFamily="34" charset="-122"/>
              </a:rPr>
              <a:t>各种</a:t>
            </a:r>
            <a:r>
              <a:rPr lang="zh-CN" altLang="en-US" sz="1700" dirty="0">
                <a:solidFill>
                  <a:schemeClr val="bg1">
                    <a:lumMod val="50000"/>
                  </a:schemeClr>
                </a:solidFill>
                <a:latin typeface="Arial" pitchFamily="34" charset="0"/>
                <a:ea typeface="微软雅黑" pitchFamily="34" charset="-122"/>
              </a:rPr>
              <a:t>相应操作前</a:t>
            </a:r>
            <a:r>
              <a:rPr lang="zh-CN" altLang="en-US" sz="1700" dirty="0" smtClean="0">
                <a:solidFill>
                  <a:schemeClr val="bg1">
                    <a:lumMod val="50000"/>
                  </a:schemeClr>
                </a:solidFill>
                <a:latin typeface="Arial" pitchFamily="34" charset="0"/>
                <a:ea typeface="微软雅黑" pitchFamily="34" charset="-122"/>
              </a:rPr>
              <a:t>，应首先进行合法</a:t>
            </a:r>
            <a:r>
              <a:rPr lang="zh-CN" altLang="en-US" sz="1700" dirty="0">
                <a:solidFill>
                  <a:schemeClr val="bg1">
                    <a:lumMod val="50000"/>
                  </a:schemeClr>
                </a:solidFill>
                <a:latin typeface="Arial" pitchFamily="34" charset="0"/>
                <a:ea typeface="微软雅黑" pitchFamily="34" charset="-122"/>
              </a:rPr>
              <a:t>登录的身份</a:t>
            </a:r>
            <a:r>
              <a:rPr lang="zh-CN" altLang="en-US" sz="1700" dirty="0" smtClean="0">
                <a:solidFill>
                  <a:schemeClr val="bg1">
                    <a:lumMod val="50000"/>
                  </a:schemeClr>
                </a:solidFill>
                <a:latin typeface="Arial" pitchFamily="34" charset="0"/>
                <a:ea typeface="微软雅黑" pitchFamily="34" charset="-122"/>
              </a:rPr>
              <a:t>验证。</a:t>
            </a:r>
            <a:endParaRPr lang="zh-CN" altLang="zh-CN" sz="1700" dirty="0" smtClean="0">
              <a:solidFill>
                <a:schemeClr val="bg1">
                  <a:lumMod val="50000"/>
                </a:schemeClr>
              </a:solidFill>
              <a:latin typeface="Arial" pitchFamily="34" charset="0"/>
              <a:ea typeface="微软雅黑" pitchFamily="34" charset="-122"/>
            </a:endParaRPr>
          </a:p>
        </p:txBody>
      </p:sp>
      <p:sp>
        <p:nvSpPr>
          <p:cNvPr id="95" name="Rectangle 66"/>
          <p:cNvSpPr>
            <a:spLocks noChangeArrowheads="1"/>
          </p:cNvSpPr>
          <p:nvPr/>
        </p:nvSpPr>
        <p:spPr bwMode="auto">
          <a:xfrm>
            <a:off x="7587959" y="1704032"/>
            <a:ext cx="4025353" cy="784830"/>
          </a:xfrm>
          <a:prstGeom prst="rect">
            <a:avLst/>
          </a:prstGeom>
          <a:noFill/>
          <a:ln>
            <a:noFill/>
          </a:ln>
          <a:extLst/>
        </p:spPr>
        <p:txBody>
          <a:bodyPr wrap="square" lIns="0" tIns="0" rIns="0" bIns="0">
            <a:spAutoFit/>
          </a:bodyPr>
          <a:lstStyle/>
          <a:p>
            <a:pPr algn="just">
              <a:defRPr/>
            </a:pPr>
            <a:r>
              <a:rPr lang="zh-CN" altLang="en-US" sz="1700" dirty="0" smtClean="0">
                <a:solidFill>
                  <a:schemeClr val="bg1">
                    <a:lumMod val="50000"/>
                  </a:schemeClr>
                </a:solidFill>
                <a:latin typeface="Arial" pitchFamily="34" charset="0"/>
                <a:ea typeface="微软雅黑" pitchFamily="34" charset="-122"/>
              </a:rPr>
              <a:t>教师可查看各个实验室目前的排课状态并在线预约实验室，管理员可对各实验室的排课信息进行各种增删改查操作。</a:t>
            </a:r>
            <a:endParaRPr lang="zh-CN" altLang="zh-CN" sz="1700" dirty="0" smtClean="0">
              <a:solidFill>
                <a:schemeClr val="bg1">
                  <a:lumMod val="50000"/>
                </a:schemeClr>
              </a:solidFill>
              <a:latin typeface="Arial" pitchFamily="34" charset="0"/>
              <a:ea typeface="微软雅黑" pitchFamily="34" charset="-122"/>
            </a:endParaRPr>
          </a:p>
        </p:txBody>
      </p:sp>
      <p:sp>
        <p:nvSpPr>
          <p:cNvPr id="96" name="Rectangle 66"/>
          <p:cNvSpPr>
            <a:spLocks noChangeArrowheads="1"/>
          </p:cNvSpPr>
          <p:nvPr/>
        </p:nvSpPr>
        <p:spPr bwMode="auto">
          <a:xfrm>
            <a:off x="8149313" y="3424903"/>
            <a:ext cx="3599152" cy="784830"/>
          </a:xfrm>
          <a:prstGeom prst="rect">
            <a:avLst/>
          </a:prstGeom>
          <a:noFill/>
          <a:ln>
            <a:noFill/>
          </a:ln>
          <a:extLst/>
        </p:spPr>
        <p:txBody>
          <a:bodyPr wrap="square" lIns="0" tIns="0" rIns="0" bIns="0">
            <a:spAutoFit/>
          </a:bodyPr>
          <a:lstStyle/>
          <a:p>
            <a:pPr algn="just">
              <a:defRPr/>
            </a:pPr>
            <a:r>
              <a:rPr lang="zh-CN" altLang="en-US" sz="1700" dirty="0" smtClean="0">
                <a:solidFill>
                  <a:schemeClr val="bg1">
                    <a:lumMod val="50000"/>
                  </a:schemeClr>
                </a:solidFill>
                <a:latin typeface="Arial" pitchFamily="34" charset="0"/>
                <a:ea typeface="微软雅黑" pitchFamily="34" charset="-122"/>
              </a:rPr>
              <a:t>教师可在线发布</a:t>
            </a:r>
            <a:r>
              <a:rPr lang="zh-CN" altLang="en-US" sz="1700" dirty="0">
                <a:solidFill>
                  <a:schemeClr val="bg1">
                    <a:lumMod val="50000"/>
                  </a:schemeClr>
                </a:solidFill>
                <a:latin typeface="Arial" pitchFamily="34" charset="0"/>
                <a:ea typeface="微软雅黑" pitchFamily="34" charset="-122"/>
              </a:rPr>
              <a:t>教学</a:t>
            </a:r>
            <a:r>
              <a:rPr lang="zh-CN" altLang="en-US" sz="1700" dirty="0" smtClean="0">
                <a:solidFill>
                  <a:schemeClr val="bg1">
                    <a:lumMod val="50000"/>
                  </a:schemeClr>
                </a:solidFill>
                <a:latin typeface="Arial" pitchFamily="34" charset="0"/>
                <a:ea typeface="微软雅黑" pitchFamily="34" charset="-122"/>
              </a:rPr>
              <a:t>计划和课后作业 </a:t>
            </a:r>
            <a:r>
              <a:rPr lang="en-US" altLang="zh-CN" sz="1700" dirty="0" smtClean="0">
                <a:solidFill>
                  <a:schemeClr val="bg1">
                    <a:lumMod val="50000"/>
                  </a:schemeClr>
                </a:solidFill>
                <a:latin typeface="Arial" pitchFamily="34" charset="0"/>
                <a:ea typeface="微软雅黑" pitchFamily="34" charset="-122"/>
              </a:rPr>
              <a:t>,</a:t>
            </a:r>
          </a:p>
          <a:p>
            <a:pPr algn="just">
              <a:defRPr/>
            </a:pPr>
            <a:r>
              <a:rPr lang="zh-CN" altLang="en-US" sz="1700" dirty="0" smtClean="0">
                <a:solidFill>
                  <a:schemeClr val="bg1">
                    <a:lumMod val="50000"/>
                  </a:schemeClr>
                </a:solidFill>
                <a:latin typeface="Arial" pitchFamily="34" charset="0"/>
                <a:ea typeface="微软雅黑" pitchFamily="34" charset="-122"/>
              </a:rPr>
              <a:t>学生可查看自己所</a:t>
            </a:r>
            <a:r>
              <a:rPr lang="zh-CN" altLang="en-US" sz="1700" dirty="0">
                <a:solidFill>
                  <a:schemeClr val="bg1">
                    <a:lumMod val="50000"/>
                  </a:schemeClr>
                </a:solidFill>
                <a:latin typeface="Arial" pitchFamily="34" charset="0"/>
                <a:ea typeface="微软雅黑" pitchFamily="34" charset="-122"/>
              </a:rPr>
              <a:t>涉及的</a:t>
            </a:r>
            <a:r>
              <a:rPr lang="zh-CN" altLang="en-US" sz="1700" dirty="0" smtClean="0">
                <a:solidFill>
                  <a:schemeClr val="bg1">
                    <a:lumMod val="50000"/>
                  </a:schemeClr>
                </a:solidFill>
                <a:latin typeface="Arial" pitchFamily="34" charset="0"/>
                <a:ea typeface="微软雅黑" pitchFamily="34" charset="-122"/>
              </a:rPr>
              <a:t>课程和作业，并实现作业的在线提交。</a:t>
            </a:r>
            <a:endParaRPr lang="en-US" altLang="zh-CN" sz="1700" dirty="0" smtClean="0">
              <a:solidFill>
                <a:schemeClr val="bg1">
                  <a:lumMod val="50000"/>
                </a:schemeClr>
              </a:solidFill>
              <a:latin typeface="Arial" pitchFamily="34" charset="0"/>
              <a:ea typeface="微软雅黑" pitchFamily="34" charset="-122"/>
            </a:endParaRPr>
          </a:p>
        </p:txBody>
      </p:sp>
      <p:sp>
        <p:nvSpPr>
          <p:cNvPr id="48" name="TextBox 34"/>
          <p:cNvSpPr txBox="1"/>
          <p:nvPr/>
        </p:nvSpPr>
        <p:spPr>
          <a:xfrm>
            <a:off x="7667816" y="314771"/>
            <a:ext cx="1517743" cy="400110"/>
          </a:xfrm>
          <a:prstGeom prst="rect">
            <a:avLst/>
          </a:prstGeom>
          <a:noFill/>
          <a:effectLst>
            <a:outerShdw blurRad="63500" sx="102000" sy="102000" algn="ctr" rotWithShape="0">
              <a:prstClr val="black">
                <a:alpha val="40000"/>
              </a:prstClr>
            </a:outerShdw>
          </a:effectLst>
        </p:spPr>
        <p:txBody>
          <a:bodyPr wrap="square" rtlCol="0">
            <a:spAutoFit/>
          </a:bodyPr>
          <a:lstStyle/>
          <a:p>
            <a:r>
              <a:rPr lang="zh-CN" altLang="en-US" sz="2000" dirty="0">
                <a:solidFill>
                  <a:srgbClr val="005499"/>
                </a:solidFill>
                <a:latin typeface="微软雅黑" panose="020B0503020204020204" pitchFamily="34" charset="-122"/>
              </a:rPr>
              <a:t>框架与设计</a:t>
            </a:r>
          </a:p>
        </p:txBody>
      </p:sp>
      <p:grpSp>
        <p:nvGrpSpPr>
          <p:cNvPr id="49" name="组合 48"/>
          <p:cNvGrpSpPr/>
          <p:nvPr/>
        </p:nvGrpSpPr>
        <p:grpSpPr>
          <a:xfrm>
            <a:off x="11371719" y="6308726"/>
            <a:ext cx="826631" cy="549275"/>
            <a:chOff x="9868845" y="-64101"/>
            <a:chExt cx="826630" cy="549275"/>
          </a:xfrm>
        </p:grpSpPr>
        <p:sp>
          <p:nvSpPr>
            <p:cNvPr id="50" name="矩形 49"/>
            <p:cNvSpPr/>
            <p:nvPr/>
          </p:nvSpPr>
          <p:spPr>
            <a:xfrm>
              <a:off x="9868845" y="-64101"/>
              <a:ext cx="826630" cy="549275"/>
            </a:xfrm>
            <a:prstGeom prst="rect">
              <a:avLst/>
            </a:prstGeom>
            <a:solidFill>
              <a:srgbClr val="0054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3"/>
            <p:cNvSpPr txBox="1"/>
            <p:nvPr/>
          </p:nvSpPr>
          <p:spPr>
            <a:xfrm>
              <a:off x="9989121" y="10481"/>
              <a:ext cx="586078" cy="400110"/>
            </a:xfrm>
            <a:prstGeom prst="rect">
              <a:avLst/>
            </a:prstGeom>
            <a:noFill/>
          </p:spPr>
          <p:txBody>
            <a:bodyPr wrap="square" rtlCol="0">
              <a:spAutoFit/>
            </a:bodyP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06</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7910798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fill="hold"/>
                                        <p:tgtEl>
                                          <p:spTgt spid="77"/>
                                        </p:tgtEl>
                                        <p:attrNameLst>
                                          <p:attrName>ppt_x</p:attrName>
                                        </p:attrNameLst>
                                      </p:cBhvr>
                                      <p:tavLst>
                                        <p:tav tm="0">
                                          <p:val>
                                            <p:strVal val="#ppt_x"/>
                                          </p:val>
                                        </p:tav>
                                        <p:tav tm="100000">
                                          <p:val>
                                            <p:strVal val="#ppt_x"/>
                                          </p:val>
                                        </p:tav>
                                      </p:tavLst>
                                    </p:anim>
                                    <p:anim calcmode="lin" valueType="num">
                                      <p:cBhvr additive="base">
                                        <p:cTn id="8" dur="500" fill="hold"/>
                                        <p:tgtEl>
                                          <p:spTgt spid="77"/>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p:tgtEl>
                                          <p:spTgt spid="36"/>
                                        </p:tgtEl>
                                        <p:attrNameLst>
                                          <p:attrName>ppt_x</p:attrName>
                                        </p:attrNameLst>
                                      </p:cBhvr>
                                      <p:tavLst>
                                        <p:tav tm="0">
                                          <p:val>
                                            <p:strVal val="#ppt_x+#ppt_w*1.125000"/>
                                          </p:val>
                                        </p:tav>
                                        <p:tav tm="100000">
                                          <p:val>
                                            <p:strVal val="#ppt_x"/>
                                          </p:val>
                                        </p:tav>
                                      </p:tavLst>
                                    </p:anim>
                                    <p:animEffect transition="in" filter="wipe(left)">
                                      <p:cBhvr>
                                        <p:cTn id="12" dur="500"/>
                                        <p:tgtEl>
                                          <p:spTgt spid="36"/>
                                        </p:tgtEl>
                                      </p:cBhvr>
                                    </p:animEffect>
                                  </p:childTnLst>
                                </p:cTn>
                              </p:par>
                              <p:par>
                                <p:cTn id="13" presetID="53" presetClass="entr" presetSubtype="16" fill="hold" nodeType="withEffect">
                                  <p:stCondLst>
                                    <p:cond delay="1000"/>
                                  </p:stCondLst>
                                  <p:childTnLst>
                                    <p:set>
                                      <p:cBhvr>
                                        <p:cTn id="14" dur="1" fill="hold">
                                          <p:stCondLst>
                                            <p:cond delay="0"/>
                                          </p:stCondLst>
                                        </p:cTn>
                                        <p:tgtEl>
                                          <p:spTgt spid="41"/>
                                        </p:tgtEl>
                                        <p:attrNameLst>
                                          <p:attrName>style.visibility</p:attrName>
                                        </p:attrNameLst>
                                      </p:cBhvr>
                                      <p:to>
                                        <p:strVal val="visible"/>
                                      </p:to>
                                    </p:set>
                                    <p:anim calcmode="lin" valueType="num">
                                      <p:cBhvr>
                                        <p:cTn id="15" dur="300" fill="hold"/>
                                        <p:tgtEl>
                                          <p:spTgt spid="41"/>
                                        </p:tgtEl>
                                        <p:attrNameLst>
                                          <p:attrName>ppt_w</p:attrName>
                                        </p:attrNameLst>
                                      </p:cBhvr>
                                      <p:tavLst>
                                        <p:tav tm="0">
                                          <p:val>
                                            <p:fltVal val="0"/>
                                          </p:val>
                                        </p:tav>
                                        <p:tav tm="100000">
                                          <p:val>
                                            <p:strVal val="#ppt_w"/>
                                          </p:val>
                                        </p:tav>
                                      </p:tavLst>
                                    </p:anim>
                                    <p:anim calcmode="lin" valueType="num">
                                      <p:cBhvr>
                                        <p:cTn id="16" dur="300" fill="hold"/>
                                        <p:tgtEl>
                                          <p:spTgt spid="41"/>
                                        </p:tgtEl>
                                        <p:attrNameLst>
                                          <p:attrName>ppt_h</p:attrName>
                                        </p:attrNameLst>
                                      </p:cBhvr>
                                      <p:tavLst>
                                        <p:tav tm="0">
                                          <p:val>
                                            <p:fltVal val="0"/>
                                          </p:val>
                                        </p:tav>
                                        <p:tav tm="100000">
                                          <p:val>
                                            <p:strVal val="#ppt_h"/>
                                          </p:val>
                                        </p:tav>
                                      </p:tavLst>
                                    </p:anim>
                                    <p:animEffect transition="in" filter="fade">
                                      <p:cBhvr>
                                        <p:cTn id="17" dur="300"/>
                                        <p:tgtEl>
                                          <p:spTgt spid="41"/>
                                        </p:tgtEl>
                                      </p:cBhvr>
                                    </p:animEffect>
                                  </p:childTnLst>
                                </p:cTn>
                              </p:par>
                              <p:par>
                                <p:cTn id="18" presetID="6" presetClass="emph" presetSubtype="0" autoRev="1" fill="hold" nodeType="withEffect">
                                  <p:stCondLst>
                                    <p:cond delay="1300"/>
                                  </p:stCondLst>
                                  <p:childTnLst>
                                    <p:animScale>
                                      <p:cBhvr>
                                        <p:cTn id="19" dur="150" fill="hold"/>
                                        <p:tgtEl>
                                          <p:spTgt spid="41"/>
                                        </p:tgtEl>
                                      </p:cBhvr>
                                      <p:by x="110000" y="110000"/>
                                    </p:animScale>
                                  </p:childTnLst>
                                </p:cTn>
                              </p:par>
                              <p:par>
                                <p:cTn id="20" presetID="12" presetClass="entr" presetSubtype="2" fill="hold" grpId="0" nodeType="withEffect">
                                  <p:stCondLst>
                                    <p:cond delay="390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p:tgtEl>
                                          <p:spTgt spid="37"/>
                                        </p:tgtEl>
                                        <p:attrNameLst>
                                          <p:attrName>ppt_x</p:attrName>
                                        </p:attrNameLst>
                                      </p:cBhvr>
                                      <p:tavLst>
                                        <p:tav tm="0">
                                          <p:val>
                                            <p:strVal val="#ppt_x+#ppt_w*1.125000"/>
                                          </p:val>
                                        </p:tav>
                                        <p:tav tm="100000">
                                          <p:val>
                                            <p:strVal val="#ppt_x"/>
                                          </p:val>
                                        </p:tav>
                                      </p:tavLst>
                                    </p:anim>
                                    <p:animEffect transition="in" filter="wipe(left)">
                                      <p:cBhvr>
                                        <p:cTn id="23" dur="500"/>
                                        <p:tgtEl>
                                          <p:spTgt spid="37"/>
                                        </p:tgtEl>
                                      </p:cBhvr>
                                    </p:animEffect>
                                  </p:childTnLst>
                                </p:cTn>
                              </p:par>
                              <p:par>
                                <p:cTn id="24" presetID="53" presetClass="entr" presetSubtype="16" fill="hold" grpId="0" nodeType="withEffect">
                                  <p:stCondLst>
                                    <p:cond delay="4400"/>
                                  </p:stCondLst>
                                  <p:childTnLst>
                                    <p:set>
                                      <p:cBhvr>
                                        <p:cTn id="25" dur="1" fill="hold">
                                          <p:stCondLst>
                                            <p:cond delay="0"/>
                                          </p:stCondLst>
                                        </p:cTn>
                                        <p:tgtEl>
                                          <p:spTgt spid="47"/>
                                        </p:tgtEl>
                                        <p:attrNameLst>
                                          <p:attrName>style.visibility</p:attrName>
                                        </p:attrNameLst>
                                      </p:cBhvr>
                                      <p:to>
                                        <p:strVal val="visible"/>
                                      </p:to>
                                    </p:set>
                                    <p:anim calcmode="lin" valueType="num">
                                      <p:cBhvr>
                                        <p:cTn id="26" dur="300" fill="hold"/>
                                        <p:tgtEl>
                                          <p:spTgt spid="47"/>
                                        </p:tgtEl>
                                        <p:attrNameLst>
                                          <p:attrName>ppt_w</p:attrName>
                                        </p:attrNameLst>
                                      </p:cBhvr>
                                      <p:tavLst>
                                        <p:tav tm="0">
                                          <p:val>
                                            <p:fltVal val="0"/>
                                          </p:val>
                                        </p:tav>
                                        <p:tav tm="100000">
                                          <p:val>
                                            <p:strVal val="#ppt_w"/>
                                          </p:val>
                                        </p:tav>
                                      </p:tavLst>
                                    </p:anim>
                                    <p:anim calcmode="lin" valueType="num">
                                      <p:cBhvr>
                                        <p:cTn id="27" dur="300" fill="hold"/>
                                        <p:tgtEl>
                                          <p:spTgt spid="47"/>
                                        </p:tgtEl>
                                        <p:attrNameLst>
                                          <p:attrName>ppt_h</p:attrName>
                                        </p:attrNameLst>
                                      </p:cBhvr>
                                      <p:tavLst>
                                        <p:tav tm="0">
                                          <p:val>
                                            <p:fltVal val="0"/>
                                          </p:val>
                                        </p:tav>
                                        <p:tav tm="100000">
                                          <p:val>
                                            <p:strVal val="#ppt_h"/>
                                          </p:val>
                                        </p:tav>
                                      </p:tavLst>
                                    </p:anim>
                                    <p:animEffect transition="in" filter="fade">
                                      <p:cBhvr>
                                        <p:cTn id="28" dur="300"/>
                                        <p:tgtEl>
                                          <p:spTgt spid="47"/>
                                        </p:tgtEl>
                                      </p:cBhvr>
                                    </p:animEffect>
                                  </p:childTnLst>
                                </p:cTn>
                              </p:par>
                              <p:par>
                                <p:cTn id="29" presetID="6" presetClass="emph" presetSubtype="0" autoRev="1" fill="hold" grpId="1" nodeType="withEffect">
                                  <p:stCondLst>
                                    <p:cond delay="4700"/>
                                  </p:stCondLst>
                                  <p:childTnLst>
                                    <p:animScale>
                                      <p:cBhvr>
                                        <p:cTn id="30" dur="150" fill="hold"/>
                                        <p:tgtEl>
                                          <p:spTgt spid="47"/>
                                        </p:tgtEl>
                                      </p:cBhvr>
                                      <p:by x="110000" y="110000"/>
                                    </p:animScale>
                                  </p:childTnLst>
                                </p:cTn>
                              </p:par>
                              <p:par>
                                <p:cTn id="31" presetID="2" presetClass="entr" presetSubtype="8" fill="hold" grpId="0" nodeType="withEffect">
                                  <p:stCondLst>
                                    <p:cond delay="1300"/>
                                  </p:stCondLst>
                                  <p:childTnLst>
                                    <p:set>
                                      <p:cBhvr>
                                        <p:cTn id="32" dur="1" fill="hold">
                                          <p:stCondLst>
                                            <p:cond delay="0"/>
                                          </p:stCondLst>
                                        </p:cTn>
                                        <p:tgtEl>
                                          <p:spTgt spid="74"/>
                                        </p:tgtEl>
                                        <p:attrNameLst>
                                          <p:attrName>style.visibility</p:attrName>
                                        </p:attrNameLst>
                                      </p:cBhvr>
                                      <p:to>
                                        <p:strVal val="visible"/>
                                      </p:to>
                                    </p:set>
                                    <p:anim calcmode="lin" valueType="num">
                                      <p:cBhvr additive="base">
                                        <p:cTn id="33" dur="500" fill="hold"/>
                                        <p:tgtEl>
                                          <p:spTgt spid="74"/>
                                        </p:tgtEl>
                                        <p:attrNameLst>
                                          <p:attrName>ppt_x</p:attrName>
                                        </p:attrNameLst>
                                      </p:cBhvr>
                                      <p:tavLst>
                                        <p:tav tm="0">
                                          <p:val>
                                            <p:strVal val="0-#ppt_w/2"/>
                                          </p:val>
                                        </p:tav>
                                        <p:tav tm="100000">
                                          <p:val>
                                            <p:strVal val="#ppt_x"/>
                                          </p:val>
                                        </p:tav>
                                      </p:tavLst>
                                    </p:anim>
                                    <p:anim calcmode="lin" valueType="num">
                                      <p:cBhvr additive="base">
                                        <p:cTn id="34" dur="500" fill="hold"/>
                                        <p:tgtEl>
                                          <p:spTgt spid="74"/>
                                        </p:tgtEl>
                                        <p:attrNameLst>
                                          <p:attrName>ppt_y</p:attrName>
                                        </p:attrNameLst>
                                      </p:cBhvr>
                                      <p:tavLst>
                                        <p:tav tm="0">
                                          <p:val>
                                            <p:strVal val="#ppt_y"/>
                                          </p:val>
                                        </p:tav>
                                        <p:tav tm="100000">
                                          <p:val>
                                            <p:strVal val="#ppt_y"/>
                                          </p:val>
                                        </p:tav>
                                      </p:tavLst>
                                    </p:anim>
                                  </p:childTnLst>
                                </p:cTn>
                              </p:par>
                              <p:par>
                                <p:cTn id="35" presetID="2" presetClass="entr" presetSubtype="8" fill="hold" grpId="0" nodeType="withEffect">
                                  <p:stCondLst>
                                    <p:cond delay="4700"/>
                                  </p:stCondLst>
                                  <p:childTnLst>
                                    <p:set>
                                      <p:cBhvr>
                                        <p:cTn id="36" dur="1" fill="hold">
                                          <p:stCondLst>
                                            <p:cond delay="0"/>
                                          </p:stCondLst>
                                        </p:cTn>
                                        <p:tgtEl>
                                          <p:spTgt spid="76"/>
                                        </p:tgtEl>
                                        <p:attrNameLst>
                                          <p:attrName>style.visibility</p:attrName>
                                        </p:attrNameLst>
                                      </p:cBhvr>
                                      <p:to>
                                        <p:strVal val="visible"/>
                                      </p:to>
                                    </p:set>
                                    <p:anim calcmode="lin" valueType="num">
                                      <p:cBhvr additive="base">
                                        <p:cTn id="37" dur="500" fill="hold"/>
                                        <p:tgtEl>
                                          <p:spTgt spid="76"/>
                                        </p:tgtEl>
                                        <p:attrNameLst>
                                          <p:attrName>ppt_x</p:attrName>
                                        </p:attrNameLst>
                                      </p:cBhvr>
                                      <p:tavLst>
                                        <p:tav tm="0">
                                          <p:val>
                                            <p:strVal val="0-#ppt_w/2"/>
                                          </p:val>
                                        </p:tav>
                                        <p:tav tm="100000">
                                          <p:val>
                                            <p:strVal val="#ppt_x"/>
                                          </p:val>
                                        </p:tav>
                                      </p:tavLst>
                                    </p:anim>
                                    <p:anim calcmode="lin" valueType="num">
                                      <p:cBhvr additive="base">
                                        <p:cTn id="38" dur="500" fill="hold"/>
                                        <p:tgtEl>
                                          <p:spTgt spid="76"/>
                                        </p:tgtEl>
                                        <p:attrNameLst>
                                          <p:attrName>ppt_y</p:attrName>
                                        </p:attrNameLst>
                                      </p:cBhvr>
                                      <p:tavLst>
                                        <p:tav tm="0">
                                          <p:val>
                                            <p:strVal val="#ppt_y"/>
                                          </p:val>
                                        </p:tav>
                                        <p:tav tm="100000">
                                          <p:val>
                                            <p:strVal val="#ppt_y"/>
                                          </p:val>
                                        </p:tav>
                                      </p:tavLst>
                                    </p:anim>
                                  </p:childTnLst>
                                </p:cTn>
                              </p:par>
                              <p:par>
                                <p:cTn id="39" presetID="12" presetClass="entr" presetSubtype="8" fill="hold" grpId="0" nodeType="withEffect">
                                  <p:stCondLst>
                                    <p:cond delay="2200"/>
                                  </p:stCondLst>
                                  <p:childTnLst>
                                    <p:set>
                                      <p:cBhvr>
                                        <p:cTn id="40" dur="1" fill="hold">
                                          <p:stCondLst>
                                            <p:cond delay="0"/>
                                          </p:stCondLst>
                                        </p:cTn>
                                        <p:tgtEl>
                                          <p:spTgt spid="38"/>
                                        </p:tgtEl>
                                        <p:attrNameLst>
                                          <p:attrName>style.visibility</p:attrName>
                                        </p:attrNameLst>
                                      </p:cBhvr>
                                      <p:to>
                                        <p:strVal val="visible"/>
                                      </p:to>
                                    </p:set>
                                    <p:anim calcmode="lin" valueType="num">
                                      <p:cBhvr additive="base">
                                        <p:cTn id="41" dur="500"/>
                                        <p:tgtEl>
                                          <p:spTgt spid="38"/>
                                        </p:tgtEl>
                                        <p:attrNameLst>
                                          <p:attrName>ppt_x</p:attrName>
                                        </p:attrNameLst>
                                      </p:cBhvr>
                                      <p:tavLst>
                                        <p:tav tm="0">
                                          <p:val>
                                            <p:strVal val="#ppt_x-#ppt_w*1.125000"/>
                                          </p:val>
                                        </p:tav>
                                        <p:tav tm="100000">
                                          <p:val>
                                            <p:strVal val="#ppt_x"/>
                                          </p:val>
                                        </p:tav>
                                      </p:tavLst>
                                    </p:anim>
                                    <p:animEffect transition="in" filter="wipe(right)">
                                      <p:cBhvr>
                                        <p:cTn id="42" dur="500"/>
                                        <p:tgtEl>
                                          <p:spTgt spid="38"/>
                                        </p:tgtEl>
                                      </p:cBhvr>
                                    </p:animEffect>
                                  </p:childTnLst>
                                </p:cTn>
                              </p:par>
                              <p:par>
                                <p:cTn id="43" presetID="53" presetClass="entr" presetSubtype="16" fill="hold" grpId="0" nodeType="withEffect">
                                  <p:stCondLst>
                                    <p:cond delay="2700"/>
                                  </p:stCondLst>
                                  <p:childTnLst>
                                    <p:set>
                                      <p:cBhvr>
                                        <p:cTn id="44" dur="1" fill="hold">
                                          <p:stCondLst>
                                            <p:cond delay="0"/>
                                          </p:stCondLst>
                                        </p:cTn>
                                        <p:tgtEl>
                                          <p:spTgt spid="35"/>
                                        </p:tgtEl>
                                        <p:attrNameLst>
                                          <p:attrName>style.visibility</p:attrName>
                                        </p:attrNameLst>
                                      </p:cBhvr>
                                      <p:to>
                                        <p:strVal val="visible"/>
                                      </p:to>
                                    </p:set>
                                    <p:anim calcmode="lin" valueType="num">
                                      <p:cBhvr>
                                        <p:cTn id="45" dur="300" fill="hold"/>
                                        <p:tgtEl>
                                          <p:spTgt spid="35"/>
                                        </p:tgtEl>
                                        <p:attrNameLst>
                                          <p:attrName>ppt_w</p:attrName>
                                        </p:attrNameLst>
                                      </p:cBhvr>
                                      <p:tavLst>
                                        <p:tav tm="0">
                                          <p:val>
                                            <p:fltVal val="0"/>
                                          </p:val>
                                        </p:tav>
                                        <p:tav tm="100000">
                                          <p:val>
                                            <p:strVal val="#ppt_w"/>
                                          </p:val>
                                        </p:tav>
                                      </p:tavLst>
                                    </p:anim>
                                    <p:anim calcmode="lin" valueType="num">
                                      <p:cBhvr>
                                        <p:cTn id="46" dur="300" fill="hold"/>
                                        <p:tgtEl>
                                          <p:spTgt spid="35"/>
                                        </p:tgtEl>
                                        <p:attrNameLst>
                                          <p:attrName>ppt_h</p:attrName>
                                        </p:attrNameLst>
                                      </p:cBhvr>
                                      <p:tavLst>
                                        <p:tav tm="0">
                                          <p:val>
                                            <p:fltVal val="0"/>
                                          </p:val>
                                        </p:tav>
                                        <p:tav tm="100000">
                                          <p:val>
                                            <p:strVal val="#ppt_h"/>
                                          </p:val>
                                        </p:tav>
                                      </p:tavLst>
                                    </p:anim>
                                    <p:animEffect transition="in" filter="fade">
                                      <p:cBhvr>
                                        <p:cTn id="47" dur="300"/>
                                        <p:tgtEl>
                                          <p:spTgt spid="35"/>
                                        </p:tgtEl>
                                      </p:cBhvr>
                                    </p:animEffect>
                                  </p:childTnLst>
                                </p:cTn>
                              </p:par>
                              <p:par>
                                <p:cTn id="48" presetID="6" presetClass="emph" presetSubtype="0" autoRev="1" fill="hold" grpId="1" nodeType="withEffect">
                                  <p:stCondLst>
                                    <p:cond delay="3000"/>
                                  </p:stCondLst>
                                  <p:childTnLst>
                                    <p:animScale>
                                      <p:cBhvr>
                                        <p:cTn id="49" dur="150" fill="hold"/>
                                        <p:tgtEl>
                                          <p:spTgt spid="35"/>
                                        </p:tgtEl>
                                      </p:cBhvr>
                                      <p:by x="110000" y="110000"/>
                                    </p:animScale>
                                  </p:childTnLst>
                                </p:cTn>
                              </p:par>
                              <p:par>
                                <p:cTn id="50" presetID="2" presetClass="entr" presetSubtype="2" fill="hold" grpId="0" nodeType="withEffect">
                                  <p:stCondLst>
                                    <p:cond delay="3000"/>
                                  </p:stCondLst>
                                  <p:childTnLst>
                                    <p:set>
                                      <p:cBhvr>
                                        <p:cTn id="51" dur="1" fill="hold">
                                          <p:stCondLst>
                                            <p:cond delay="0"/>
                                          </p:stCondLst>
                                        </p:cTn>
                                        <p:tgtEl>
                                          <p:spTgt spid="66"/>
                                        </p:tgtEl>
                                        <p:attrNameLst>
                                          <p:attrName>style.visibility</p:attrName>
                                        </p:attrNameLst>
                                      </p:cBhvr>
                                      <p:to>
                                        <p:strVal val="visible"/>
                                      </p:to>
                                    </p:set>
                                    <p:anim calcmode="lin" valueType="num">
                                      <p:cBhvr additive="base">
                                        <p:cTn id="52" dur="500" fill="hold"/>
                                        <p:tgtEl>
                                          <p:spTgt spid="66"/>
                                        </p:tgtEl>
                                        <p:attrNameLst>
                                          <p:attrName>ppt_x</p:attrName>
                                        </p:attrNameLst>
                                      </p:cBhvr>
                                      <p:tavLst>
                                        <p:tav tm="0">
                                          <p:val>
                                            <p:strVal val="1+#ppt_w/2"/>
                                          </p:val>
                                        </p:tav>
                                        <p:tav tm="100000">
                                          <p:val>
                                            <p:strVal val="#ppt_x"/>
                                          </p:val>
                                        </p:tav>
                                      </p:tavLst>
                                    </p:anim>
                                    <p:anim calcmode="lin" valueType="num">
                                      <p:cBhvr additive="base">
                                        <p:cTn id="53" dur="500" fill="hold"/>
                                        <p:tgtEl>
                                          <p:spTgt spid="66"/>
                                        </p:tgtEl>
                                        <p:attrNameLst>
                                          <p:attrName>ppt_y</p:attrName>
                                        </p:attrNameLst>
                                      </p:cBhvr>
                                      <p:tavLst>
                                        <p:tav tm="0">
                                          <p:val>
                                            <p:strVal val="#ppt_y"/>
                                          </p:val>
                                        </p:tav>
                                        <p:tav tm="100000">
                                          <p:val>
                                            <p:strVal val="#ppt_y"/>
                                          </p:val>
                                        </p:tav>
                                      </p:tavLst>
                                    </p:anim>
                                  </p:childTnLst>
                                </p:cTn>
                              </p:par>
                              <p:par>
                                <p:cTn id="54" presetID="12" presetClass="entr" presetSubtype="8" fill="hold" nodeType="withEffect">
                                  <p:stCondLst>
                                    <p:cond delay="5600"/>
                                  </p:stCondLst>
                                  <p:childTnLst>
                                    <p:set>
                                      <p:cBhvr>
                                        <p:cTn id="55" dur="1" fill="hold">
                                          <p:stCondLst>
                                            <p:cond delay="0"/>
                                          </p:stCondLst>
                                        </p:cTn>
                                        <p:tgtEl>
                                          <p:spTgt spid="3"/>
                                        </p:tgtEl>
                                        <p:attrNameLst>
                                          <p:attrName>style.visibility</p:attrName>
                                        </p:attrNameLst>
                                      </p:cBhvr>
                                      <p:to>
                                        <p:strVal val="visible"/>
                                      </p:to>
                                    </p:set>
                                    <p:anim calcmode="lin" valueType="num">
                                      <p:cBhvr additive="base">
                                        <p:cTn id="56" dur="500"/>
                                        <p:tgtEl>
                                          <p:spTgt spid="3"/>
                                        </p:tgtEl>
                                        <p:attrNameLst>
                                          <p:attrName>ppt_x</p:attrName>
                                        </p:attrNameLst>
                                      </p:cBhvr>
                                      <p:tavLst>
                                        <p:tav tm="0">
                                          <p:val>
                                            <p:strVal val="#ppt_x-#ppt_w*1.125000"/>
                                          </p:val>
                                        </p:tav>
                                        <p:tav tm="100000">
                                          <p:val>
                                            <p:strVal val="#ppt_x"/>
                                          </p:val>
                                        </p:tav>
                                      </p:tavLst>
                                    </p:anim>
                                    <p:animEffect transition="in" filter="wipe(right)">
                                      <p:cBhvr>
                                        <p:cTn id="57" dur="500"/>
                                        <p:tgtEl>
                                          <p:spTgt spid="3"/>
                                        </p:tgtEl>
                                      </p:cBhvr>
                                    </p:animEffect>
                                  </p:childTnLst>
                                </p:cTn>
                              </p:par>
                              <p:par>
                                <p:cTn id="58" presetID="53" presetClass="entr" presetSubtype="16" fill="hold" grpId="0" nodeType="withEffect">
                                  <p:stCondLst>
                                    <p:cond delay="6100"/>
                                  </p:stCondLst>
                                  <p:childTnLst>
                                    <p:set>
                                      <p:cBhvr>
                                        <p:cTn id="59" dur="1" fill="hold">
                                          <p:stCondLst>
                                            <p:cond delay="0"/>
                                          </p:stCondLst>
                                        </p:cTn>
                                        <p:tgtEl>
                                          <p:spTgt spid="40"/>
                                        </p:tgtEl>
                                        <p:attrNameLst>
                                          <p:attrName>style.visibility</p:attrName>
                                        </p:attrNameLst>
                                      </p:cBhvr>
                                      <p:to>
                                        <p:strVal val="visible"/>
                                      </p:to>
                                    </p:set>
                                    <p:anim calcmode="lin" valueType="num">
                                      <p:cBhvr>
                                        <p:cTn id="60" dur="300" fill="hold"/>
                                        <p:tgtEl>
                                          <p:spTgt spid="40"/>
                                        </p:tgtEl>
                                        <p:attrNameLst>
                                          <p:attrName>ppt_w</p:attrName>
                                        </p:attrNameLst>
                                      </p:cBhvr>
                                      <p:tavLst>
                                        <p:tav tm="0">
                                          <p:val>
                                            <p:fltVal val="0"/>
                                          </p:val>
                                        </p:tav>
                                        <p:tav tm="100000">
                                          <p:val>
                                            <p:strVal val="#ppt_w"/>
                                          </p:val>
                                        </p:tav>
                                      </p:tavLst>
                                    </p:anim>
                                    <p:anim calcmode="lin" valueType="num">
                                      <p:cBhvr>
                                        <p:cTn id="61" dur="300" fill="hold"/>
                                        <p:tgtEl>
                                          <p:spTgt spid="40"/>
                                        </p:tgtEl>
                                        <p:attrNameLst>
                                          <p:attrName>ppt_h</p:attrName>
                                        </p:attrNameLst>
                                      </p:cBhvr>
                                      <p:tavLst>
                                        <p:tav tm="0">
                                          <p:val>
                                            <p:fltVal val="0"/>
                                          </p:val>
                                        </p:tav>
                                        <p:tav tm="100000">
                                          <p:val>
                                            <p:strVal val="#ppt_h"/>
                                          </p:val>
                                        </p:tav>
                                      </p:tavLst>
                                    </p:anim>
                                    <p:animEffect transition="in" filter="fade">
                                      <p:cBhvr>
                                        <p:cTn id="62" dur="300"/>
                                        <p:tgtEl>
                                          <p:spTgt spid="40"/>
                                        </p:tgtEl>
                                      </p:cBhvr>
                                    </p:animEffect>
                                  </p:childTnLst>
                                </p:cTn>
                              </p:par>
                              <p:par>
                                <p:cTn id="63" presetID="6" presetClass="emph" presetSubtype="0" autoRev="1" fill="hold" grpId="1" nodeType="withEffect">
                                  <p:stCondLst>
                                    <p:cond delay="6400"/>
                                  </p:stCondLst>
                                  <p:childTnLst>
                                    <p:animScale>
                                      <p:cBhvr>
                                        <p:cTn id="64" dur="150" fill="hold"/>
                                        <p:tgtEl>
                                          <p:spTgt spid="40"/>
                                        </p:tgtEl>
                                      </p:cBhvr>
                                      <p:by x="110000" y="110000"/>
                                    </p:animScale>
                                  </p:childTnLst>
                                </p:cTn>
                              </p:par>
                              <p:par>
                                <p:cTn id="65" presetID="2" presetClass="entr" presetSubtype="2" fill="hold" grpId="0" nodeType="withEffect">
                                  <p:stCondLst>
                                    <p:cond delay="6400"/>
                                  </p:stCondLst>
                                  <p:childTnLst>
                                    <p:set>
                                      <p:cBhvr>
                                        <p:cTn id="66" dur="1" fill="hold">
                                          <p:stCondLst>
                                            <p:cond delay="0"/>
                                          </p:stCondLst>
                                        </p:cTn>
                                        <p:tgtEl>
                                          <p:spTgt spid="72"/>
                                        </p:tgtEl>
                                        <p:attrNameLst>
                                          <p:attrName>style.visibility</p:attrName>
                                        </p:attrNameLst>
                                      </p:cBhvr>
                                      <p:to>
                                        <p:strVal val="visible"/>
                                      </p:to>
                                    </p:set>
                                    <p:anim calcmode="lin" valueType="num">
                                      <p:cBhvr additive="base">
                                        <p:cTn id="67" dur="500" fill="hold"/>
                                        <p:tgtEl>
                                          <p:spTgt spid="72"/>
                                        </p:tgtEl>
                                        <p:attrNameLst>
                                          <p:attrName>ppt_x</p:attrName>
                                        </p:attrNameLst>
                                      </p:cBhvr>
                                      <p:tavLst>
                                        <p:tav tm="0">
                                          <p:val>
                                            <p:strVal val="1+#ppt_w/2"/>
                                          </p:val>
                                        </p:tav>
                                        <p:tav tm="100000">
                                          <p:val>
                                            <p:strVal val="#ppt_x"/>
                                          </p:val>
                                        </p:tav>
                                      </p:tavLst>
                                    </p:anim>
                                    <p:anim calcmode="lin" valueType="num">
                                      <p:cBhvr additive="base">
                                        <p:cTn id="68" dur="500" fill="hold"/>
                                        <p:tgtEl>
                                          <p:spTgt spid="72"/>
                                        </p:tgtEl>
                                        <p:attrNameLst>
                                          <p:attrName>ppt_y</p:attrName>
                                        </p:attrNameLst>
                                      </p:cBhvr>
                                      <p:tavLst>
                                        <p:tav tm="0">
                                          <p:val>
                                            <p:strVal val="#ppt_y"/>
                                          </p:val>
                                        </p:tav>
                                        <p:tav tm="100000">
                                          <p:val>
                                            <p:strVal val="#ppt_y"/>
                                          </p:val>
                                        </p:tav>
                                      </p:tavLst>
                                    </p:anim>
                                  </p:childTnLst>
                                </p:cTn>
                              </p:par>
                            </p:childTnLst>
                          </p:cTn>
                        </p:par>
                        <p:par>
                          <p:cTn id="69" fill="hold">
                            <p:stCondLst>
                              <p:cond delay="7300"/>
                            </p:stCondLst>
                            <p:childTnLst>
                              <p:par>
                                <p:cTn id="70" presetID="12" presetClass="entr" presetSubtype="8" fill="hold" grpId="0" nodeType="after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p:tgtEl>
                                          <p:spTgt spid="39"/>
                                        </p:tgtEl>
                                        <p:attrNameLst>
                                          <p:attrName>ppt_x</p:attrName>
                                        </p:attrNameLst>
                                      </p:cBhvr>
                                      <p:tavLst>
                                        <p:tav tm="0">
                                          <p:val>
                                            <p:strVal val="#ppt_x-#ppt_w*1.125000"/>
                                          </p:val>
                                        </p:tav>
                                        <p:tav tm="100000">
                                          <p:val>
                                            <p:strVal val="#ppt_x"/>
                                          </p:val>
                                        </p:tav>
                                      </p:tavLst>
                                    </p:anim>
                                    <p:animEffect transition="in" filter="wipe(right)">
                                      <p:cBhvr>
                                        <p:cTn id="73" dur="500"/>
                                        <p:tgtEl>
                                          <p:spTgt spid="39"/>
                                        </p:tgtEl>
                                      </p:cBhvr>
                                    </p:animEffect>
                                  </p:childTnLst>
                                </p:cTn>
                              </p:par>
                            </p:childTnLst>
                          </p:cTn>
                        </p:par>
                        <p:par>
                          <p:cTn id="74" fill="hold">
                            <p:stCondLst>
                              <p:cond delay="7800"/>
                            </p:stCondLst>
                            <p:childTnLst>
                              <p:par>
                                <p:cTn id="75" presetID="53" presetClass="entr" presetSubtype="16" fill="hold" grpId="0" nodeType="afterEffect">
                                  <p:stCondLst>
                                    <p:cond delay="0"/>
                                  </p:stCondLst>
                                  <p:childTnLst>
                                    <p:set>
                                      <p:cBhvr>
                                        <p:cTn id="76" dur="1" fill="hold">
                                          <p:stCondLst>
                                            <p:cond delay="0"/>
                                          </p:stCondLst>
                                        </p:cTn>
                                        <p:tgtEl>
                                          <p:spTgt spid="93"/>
                                        </p:tgtEl>
                                        <p:attrNameLst>
                                          <p:attrName>style.visibility</p:attrName>
                                        </p:attrNameLst>
                                      </p:cBhvr>
                                      <p:to>
                                        <p:strVal val="visible"/>
                                      </p:to>
                                    </p:set>
                                    <p:anim calcmode="lin" valueType="num">
                                      <p:cBhvr>
                                        <p:cTn id="77" dur="300" fill="hold"/>
                                        <p:tgtEl>
                                          <p:spTgt spid="93"/>
                                        </p:tgtEl>
                                        <p:attrNameLst>
                                          <p:attrName>ppt_w</p:attrName>
                                        </p:attrNameLst>
                                      </p:cBhvr>
                                      <p:tavLst>
                                        <p:tav tm="0">
                                          <p:val>
                                            <p:fltVal val="0"/>
                                          </p:val>
                                        </p:tav>
                                        <p:tav tm="100000">
                                          <p:val>
                                            <p:strVal val="#ppt_w"/>
                                          </p:val>
                                        </p:tav>
                                      </p:tavLst>
                                    </p:anim>
                                    <p:anim calcmode="lin" valueType="num">
                                      <p:cBhvr>
                                        <p:cTn id="78" dur="300" fill="hold"/>
                                        <p:tgtEl>
                                          <p:spTgt spid="93"/>
                                        </p:tgtEl>
                                        <p:attrNameLst>
                                          <p:attrName>ppt_h</p:attrName>
                                        </p:attrNameLst>
                                      </p:cBhvr>
                                      <p:tavLst>
                                        <p:tav tm="0">
                                          <p:val>
                                            <p:fltVal val="0"/>
                                          </p:val>
                                        </p:tav>
                                        <p:tav tm="100000">
                                          <p:val>
                                            <p:strVal val="#ppt_h"/>
                                          </p:val>
                                        </p:tav>
                                      </p:tavLst>
                                    </p:anim>
                                    <p:animEffect transition="in" filter="fade">
                                      <p:cBhvr>
                                        <p:cTn id="79" dur="300"/>
                                        <p:tgtEl>
                                          <p:spTgt spid="93"/>
                                        </p:tgtEl>
                                      </p:cBhvr>
                                    </p:animEffect>
                                  </p:childTnLst>
                                </p:cTn>
                              </p:par>
                            </p:childTnLst>
                          </p:cTn>
                        </p:par>
                        <p:par>
                          <p:cTn id="80" fill="hold">
                            <p:stCondLst>
                              <p:cond delay="8100"/>
                            </p:stCondLst>
                            <p:childTnLst>
                              <p:par>
                                <p:cTn id="81" presetID="6" presetClass="emph" presetSubtype="0" autoRev="1" fill="hold" grpId="1" nodeType="afterEffect">
                                  <p:stCondLst>
                                    <p:cond delay="0"/>
                                  </p:stCondLst>
                                  <p:childTnLst>
                                    <p:animScale>
                                      <p:cBhvr>
                                        <p:cTn id="82" dur="150" fill="hold"/>
                                        <p:tgtEl>
                                          <p:spTgt spid="93"/>
                                        </p:tgtEl>
                                      </p:cBhvr>
                                      <p:by x="110000" y="110000"/>
                                    </p:animScale>
                                  </p:childTnLst>
                                </p:cTn>
                              </p:par>
                            </p:childTnLst>
                          </p:cTn>
                        </p:par>
                        <p:par>
                          <p:cTn id="83" fill="hold">
                            <p:stCondLst>
                              <p:cond delay="8400"/>
                            </p:stCondLst>
                            <p:childTnLst>
                              <p:par>
                                <p:cTn id="84" presetID="2" presetClass="entr" presetSubtype="2" fill="hold" grpId="0" nodeType="afterEffect">
                                  <p:stCondLst>
                                    <p:cond delay="0"/>
                                  </p:stCondLst>
                                  <p:childTnLst>
                                    <p:set>
                                      <p:cBhvr>
                                        <p:cTn id="85" dur="1" fill="hold">
                                          <p:stCondLst>
                                            <p:cond delay="0"/>
                                          </p:stCondLst>
                                        </p:cTn>
                                        <p:tgtEl>
                                          <p:spTgt spid="91"/>
                                        </p:tgtEl>
                                        <p:attrNameLst>
                                          <p:attrName>style.visibility</p:attrName>
                                        </p:attrNameLst>
                                      </p:cBhvr>
                                      <p:to>
                                        <p:strVal val="visible"/>
                                      </p:to>
                                    </p:set>
                                    <p:anim calcmode="lin" valueType="num">
                                      <p:cBhvr additive="base">
                                        <p:cTn id="86" dur="500" fill="hold"/>
                                        <p:tgtEl>
                                          <p:spTgt spid="91"/>
                                        </p:tgtEl>
                                        <p:attrNameLst>
                                          <p:attrName>ppt_x</p:attrName>
                                        </p:attrNameLst>
                                      </p:cBhvr>
                                      <p:tavLst>
                                        <p:tav tm="0">
                                          <p:val>
                                            <p:strVal val="1+#ppt_w/2"/>
                                          </p:val>
                                        </p:tav>
                                        <p:tav tm="100000">
                                          <p:val>
                                            <p:strVal val="#ppt_x"/>
                                          </p:val>
                                        </p:tav>
                                      </p:tavLst>
                                    </p:anim>
                                    <p:anim calcmode="lin" valueType="num">
                                      <p:cBhvr additive="base">
                                        <p:cTn id="87" dur="500" fill="hold"/>
                                        <p:tgtEl>
                                          <p:spTgt spid="91"/>
                                        </p:tgtEl>
                                        <p:attrNameLst>
                                          <p:attrName>ppt_y</p:attrName>
                                        </p:attrNameLst>
                                      </p:cBhvr>
                                      <p:tavLst>
                                        <p:tav tm="0">
                                          <p:val>
                                            <p:strVal val="#ppt_y"/>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6" presetClass="entr" presetSubtype="21" fill="hold" grpId="0" nodeType="clickEffect">
                                  <p:stCondLst>
                                    <p:cond delay="0"/>
                                  </p:stCondLst>
                                  <p:childTnLst>
                                    <p:set>
                                      <p:cBhvr>
                                        <p:cTn id="91" dur="1" fill="hold">
                                          <p:stCondLst>
                                            <p:cond delay="0"/>
                                          </p:stCondLst>
                                        </p:cTn>
                                        <p:tgtEl>
                                          <p:spTgt spid="94"/>
                                        </p:tgtEl>
                                        <p:attrNameLst>
                                          <p:attrName>style.visibility</p:attrName>
                                        </p:attrNameLst>
                                      </p:cBhvr>
                                      <p:to>
                                        <p:strVal val="visible"/>
                                      </p:to>
                                    </p:set>
                                    <p:animEffect transition="in" filter="barn(inVertical)">
                                      <p:cBhvr>
                                        <p:cTn id="92" dur="500"/>
                                        <p:tgtEl>
                                          <p:spTgt spid="94"/>
                                        </p:tgtEl>
                                      </p:cBhvr>
                                    </p:animEffect>
                                  </p:childTnLst>
                                </p:cTn>
                              </p:par>
                            </p:childTnLst>
                          </p:cTn>
                        </p:par>
                      </p:childTnLst>
                    </p:cTn>
                  </p:par>
                  <p:par>
                    <p:cTn id="93" fill="hold">
                      <p:stCondLst>
                        <p:cond delay="indefinite"/>
                      </p:stCondLst>
                      <p:childTnLst>
                        <p:par>
                          <p:cTn id="94" fill="hold">
                            <p:stCondLst>
                              <p:cond delay="0"/>
                            </p:stCondLst>
                            <p:childTnLst>
                              <p:par>
                                <p:cTn id="95" presetID="16" presetClass="entr" presetSubtype="21" fill="hold" grpId="0" nodeType="click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barn(inVertical)">
                                      <p:cBhvr>
                                        <p:cTn id="97" dur="500"/>
                                        <p:tgtEl>
                                          <p:spTgt spid="95"/>
                                        </p:tgtEl>
                                      </p:cBhvr>
                                    </p:animEffect>
                                  </p:childTnLst>
                                </p:cTn>
                              </p:par>
                            </p:childTnLst>
                          </p:cTn>
                        </p:par>
                      </p:childTnLst>
                    </p:cTn>
                  </p:par>
                  <p:par>
                    <p:cTn id="98" fill="hold">
                      <p:stCondLst>
                        <p:cond delay="indefinite"/>
                      </p:stCondLst>
                      <p:childTnLst>
                        <p:par>
                          <p:cTn id="99" fill="hold">
                            <p:stCondLst>
                              <p:cond delay="0"/>
                            </p:stCondLst>
                            <p:childTnLst>
                              <p:par>
                                <p:cTn id="100" presetID="16" presetClass="entr" presetSubtype="21" fill="hold" nodeType="clickEffect">
                                  <p:stCondLst>
                                    <p:cond delay="0"/>
                                  </p:stCondLst>
                                  <p:childTnLst>
                                    <p:set>
                                      <p:cBhvr>
                                        <p:cTn id="101" dur="1" fill="hold">
                                          <p:stCondLst>
                                            <p:cond delay="0"/>
                                          </p:stCondLst>
                                        </p:cTn>
                                        <p:tgtEl>
                                          <p:spTgt spid="88">
                                            <p:txEl>
                                              <p:pRg st="0" end="0"/>
                                            </p:txEl>
                                          </p:spTgt>
                                        </p:tgtEl>
                                        <p:attrNameLst>
                                          <p:attrName>style.visibility</p:attrName>
                                        </p:attrNameLst>
                                      </p:cBhvr>
                                      <p:to>
                                        <p:strVal val="visible"/>
                                      </p:to>
                                    </p:set>
                                    <p:animEffect transition="in" filter="barn(inVertical)">
                                      <p:cBhvr>
                                        <p:cTn id="102" dur="500"/>
                                        <p:tgtEl>
                                          <p:spTgt spid="88">
                                            <p:txEl>
                                              <p:pRg st="0" end="0"/>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16" presetClass="entr" presetSubtype="21" fill="hold" grpId="0" nodeType="clickEffect">
                                  <p:stCondLst>
                                    <p:cond delay="0"/>
                                  </p:stCondLst>
                                  <p:childTnLst>
                                    <p:set>
                                      <p:cBhvr>
                                        <p:cTn id="106" dur="1" fill="hold">
                                          <p:stCondLst>
                                            <p:cond delay="0"/>
                                          </p:stCondLst>
                                        </p:cTn>
                                        <p:tgtEl>
                                          <p:spTgt spid="96"/>
                                        </p:tgtEl>
                                        <p:attrNameLst>
                                          <p:attrName>style.visibility</p:attrName>
                                        </p:attrNameLst>
                                      </p:cBhvr>
                                      <p:to>
                                        <p:strVal val="visible"/>
                                      </p:to>
                                    </p:set>
                                    <p:animEffect transition="in" filter="barn(inVertical)">
                                      <p:cBhvr>
                                        <p:cTn id="107" dur="500"/>
                                        <p:tgtEl>
                                          <p:spTgt spid="96"/>
                                        </p:tgtEl>
                                      </p:cBhvr>
                                    </p:animEffect>
                                  </p:childTnLst>
                                </p:cTn>
                              </p:par>
                            </p:childTnLst>
                          </p:cTn>
                        </p:par>
                      </p:childTnLst>
                    </p:cTn>
                  </p:par>
                  <p:par>
                    <p:cTn id="108" fill="hold">
                      <p:stCondLst>
                        <p:cond delay="indefinite"/>
                      </p:stCondLst>
                      <p:childTnLst>
                        <p:par>
                          <p:cTn id="109" fill="hold">
                            <p:stCondLst>
                              <p:cond delay="0"/>
                            </p:stCondLst>
                            <p:childTnLst>
                              <p:par>
                                <p:cTn id="110" presetID="16" presetClass="entr" presetSubtype="21" fill="hold" grpId="0" nodeType="clickEffect">
                                  <p:stCondLst>
                                    <p:cond delay="0"/>
                                  </p:stCondLst>
                                  <p:childTnLst>
                                    <p:set>
                                      <p:cBhvr>
                                        <p:cTn id="111" dur="1" fill="hold">
                                          <p:stCondLst>
                                            <p:cond delay="0"/>
                                          </p:stCondLst>
                                        </p:cTn>
                                        <p:tgtEl>
                                          <p:spTgt spid="92"/>
                                        </p:tgtEl>
                                        <p:attrNameLst>
                                          <p:attrName>style.visibility</p:attrName>
                                        </p:attrNameLst>
                                      </p:cBhvr>
                                      <p:to>
                                        <p:strVal val="visible"/>
                                      </p:to>
                                    </p:set>
                                    <p:animEffect transition="in" filter="barn(inVertical)">
                                      <p:cBhvr>
                                        <p:cTn id="11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0" grpId="0" animBg="1"/>
      <p:bldP spid="40" grpId="1" animBg="1"/>
      <p:bldP spid="47" grpId="0" animBg="1"/>
      <p:bldP spid="47" grpId="1" animBg="1"/>
      <p:bldP spid="66" grpId="0" animBg="1"/>
      <p:bldP spid="72" grpId="0" animBg="1"/>
      <p:bldP spid="74" grpId="0" animBg="1"/>
      <p:bldP spid="76" grpId="0" animBg="1"/>
      <p:bldP spid="36" grpId="0" animBg="1"/>
      <p:bldP spid="37" grpId="0" animBg="1"/>
      <p:bldP spid="38" grpId="0" animBg="1"/>
      <p:bldP spid="39" grpId="0" animBg="1"/>
      <p:bldP spid="91" grpId="0" animBg="1"/>
      <p:bldP spid="92" grpId="0"/>
      <p:bldP spid="93" grpId="0" animBg="1"/>
      <p:bldP spid="93" grpId="1" animBg="1"/>
      <p:bldP spid="94" grpId="0"/>
      <p:bldP spid="95" grpId="0"/>
      <p:bldP spid="96" grpId="0"/>
    </p:bldLst>
  </p:timing>
</p:sld>
</file>

<file path=ppt/theme/theme1.xml><?xml version="1.0" encoding="utf-8"?>
<a:theme xmlns:a="http://schemas.openxmlformats.org/drawingml/2006/main" name="模板文件">
  <a:themeElements>
    <a:clrScheme name="自定义 65">
      <a:dk1>
        <a:sysClr val="windowText" lastClr="000000"/>
      </a:dk1>
      <a:lt1>
        <a:sysClr val="window" lastClr="FFFFFF"/>
      </a:lt1>
      <a:dk2>
        <a:srgbClr val="1F497D"/>
      </a:dk2>
      <a:lt2>
        <a:srgbClr val="EEECE1"/>
      </a:lt2>
      <a:accent1>
        <a:srgbClr val="FF0000"/>
      </a:accent1>
      <a:accent2>
        <a:srgbClr val="FF1515"/>
      </a:accent2>
      <a:accent3>
        <a:srgbClr val="C00000"/>
      </a:accent3>
      <a:accent4>
        <a:srgbClr val="3F3F3F"/>
      </a:accent4>
      <a:accent5>
        <a:srgbClr val="800080"/>
      </a:accent5>
      <a:accent6>
        <a:srgbClr val="7F7F7F"/>
      </a:accent6>
      <a:hlink>
        <a:srgbClr val="262626"/>
      </a:hlink>
      <a:folHlink>
        <a:srgbClr val="800080"/>
      </a:folHlink>
    </a:clrScheme>
    <a:fontScheme name="自定义 1">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第一PPT模板网-WWW.1PPT.COM">
  <a:themeElements>
    <a:clrScheme name="学术蓝">
      <a:dk1>
        <a:sysClr val="windowText" lastClr="000000"/>
      </a:dk1>
      <a:lt1>
        <a:sysClr val="window" lastClr="FFFFFF"/>
      </a:lt1>
      <a:dk2>
        <a:srgbClr val="44546A"/>
      </a:dk2>
      <a:lt2>
        <a:srgbClr val="E7E6E6"/>
      </a:lt2>
      <a:accent1>
        <a:srgbClr val="0070C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模板文件</Template>
  <TotalTime>3014</TotalTime>
  <Words>4879</Words>
  <Application>Microsoft Office PowerPoint</Application>
  <PresentationFormat>自定义</PresentationFormat>
  <Paragraphs>417</Paragraphs>
  <Slides>28</Slides>
  <Notes>28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31" baseType="lpstr">
      <vt:lpstr>模板文件</vt:lpstr>
      <vt:lpstr>第一PPT模板网-WWW.1PPT.COM</vt:lpstr>
      <vt:lpstr>Visio</vt:lpstr>
      <vt:lpstr>独立学院实验室管理系统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苏州派森咨询</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王佩丰</dc:creator>
  <cp:lastModifiedBy>Lenovo</cp:lastModifiedBy>
  <cp:revision>201</cp:revision>
  <dcterms:created xsi:type="dcterms:W3CDTF">2014-08-01T06:06:31Z</dcterms:created>
  <dcterms:modified xsi:type="dcterms:W3CDTF">2017-11-05T09:28:13Z</dcterms:modified>
</cp:coreProperties>
</file>